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5" r:id="rId1"/>
  </p:sldMasterIdLst>
  <p:notesMasterIdLst>
    <p:notesMasterId r:id="rId21"/>
  </p:notesMasterIdLst>
  <p:sldIdLst>
    <p:sldId id="267" r:id="rId2"/>
    <p:sldId id="256" r:id="rId3"/>
    <p:sldId id="268" r:id="rId4"/>
    <p:sldId id="257" r:id="rId5"/>
    <p:sldId id="269" r:id="rId6"/>
    <p:sldId id="278" r:id="rId7"/>
    <p:sldId id="270" r:id="rId8"/>
    <p:sldId id="275" r:id="rId9"/>
    <p:sldId id="277" r:id="rId10"/>
    <p:sldId id="276" r:id="rId11"/>
    <p:sldId id="258" r:id="rId12"/>
    <p:sldId id="259" r:id="rId13"/>
    <p:sldId id="260" r:id="rId14"/>
    <p:sldId id="261" r:id="rId15"/>
    <p:sldId id="262" r:id="rId16"/>
    <p:sldId id="266" r:id="rId17"/>
    <p:sldId id="263" r:id="rId18"/>
    <p:sldId id="264" r:id="rId19"/>
    <p:sldId id="265"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A0A7"/>
    <a:srgbClr val="9030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03"/>
    <p:restoredTop sz="94707"/>
  </p:normalViewPr>
  <p:slideViewPr>
    <p:cSldViewPr snapToGrid="0" snapToObjects="1">
      <p:cViewPr varScale="1">
        <p:scale>
          <a:sx n="136" d="100"/>
          <a:sy n="136" d="100"/>
        </p:scale>
        <p:origin x="240" y="3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6E6232-9A44-7B4E-8484-0CDEDCF70D7F}" type="datetimeFigureOut">
              <a:rPr lang="en-US" smtClean="0"/>
              <a:t>9/8/20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8E3182-7AC6-9A4A-8FD6-46BDD7080FA2}" type="slidenum">
              <a:rPr lang="en-US" smtClean="0"/>
              <a:t>‹#›</a:t>
            </a:fld>
            <a:endParaRPr lang="en-US" dirty="0"/>
          </a:p>
        </p:txBody>
      </p:sp>
    </p:spTree>
    <p:extLst>
      <p:ext uri="{BB962C8B-B14F-4D97-AF65-F5344CB8AC3E}">
        <p14:creationId xmlns:p14="http://schemas.microsoft.com/office/powerpoint/2010/main" val="1917449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937631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GB"/>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ACEDBF70-E036-E549-855E-C9E487E776FF}" type="datetimeFigureOut">
              <a:rPr lang="en-US" smtClean="0"/>
              <a:t>9/8/20</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B4A3B9B1-850E-794B-B751-B0F728922CB6}" type="slidenum">
              <a:rPr lang="en-US" smtClean="0"/>
              <a:t>‹#›</a:t>
            </a:fld>
            <a:endParaRPr lang="en-US" dirty="0"/>
          </a:p>
        </p:txBody>
      </p:sp>
    </p:spTree>
    <p:extLst>
      <p:ext uri="{BB962C8B-B14F-4D97-AF65-F5344CB8AC3E}">
        <p14:creationId xmlns:p14="http://schemas.microsoft.com/office/powerpoint/2010/main" val="2481522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CEDBF70-E036-E549-855E-C9E487E776FF}" type="datetimeFigureOut">
              <a:rPr lang="en-US" smtClean="0"/>
              <a:t>9/8/20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2943404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ACEDBF70-E036-E549-855E-C9E487E776FF}" type="datetimeFigureOut">
              <a:rPr lang="en-US" smtClean="0"/>
              <a:t>9/8/20</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B4A3B9B1-850E-794B-B751-B0F728922CB6}" type="slidenum">
              <a:rPr lang="en-US" smtClean="0"/>
              <a:t>‹#›</a:t>
            </a:fld>
            <a:endParaRPr lang="en-US" dirty="0"/>
          </a:p>
        </p:txBody>
      </p:sp>
    </p:spTree>
    <p:extLst>
      <p:ext uri="{BB962C8B-B14F-4D97-AF65-F5344CB8AC3E}">
        <p14:creationId xmlns:p14="http://schemas.microsoft.com/office/powerpoint/2010/main" val="36707623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laceholder (1)">
    <p:bg>
      <p:bgPr>
        <a:solidFill>
          <a:srgbClr val="222328"/>
        </a:solidFill>
        <a:effectLst/>
      </p:bgPr>
    </p:bg>
    <p:spTree>
      <p:nvGrpSpPr>
        <p:cNvPr id="1" name=""/>
        <p:cNvGrpSpPr/>
        <p:nvPr/>
      </p:nvGrpSpPr>
      <p:grpSpPr>
        <a:xfrm>
          <a:off x="0" y="0"/>
          <a:ext cx="0" cy="0"/>
          <a:chOff x="0" y="0"/>
          <a:chExt cx="0" cy="0"/>
        </a:xfrm>
      </p:grpSpPr>
      <p:sp>
        <p:nvSpPr>
          <p:cNvPr id="510" name="Shape 510"/>
          <p:cNvSpPr>
            <a:spLocks noGrp="1"/>
          </p:cNvSpPr>
          <p:nvPr>
            <p:ph type="pic" idx="13"/>
          </p:nvPr>
        </p:nvSpPr>
        <p:spPr>
          <a:xfrm>
            <a:off x="-26492" y="-29072"/>
            <a:ext cx="12244983" cy="6916144"/>
          </a:xfrm>
          <a:prstGeom prst="rect">
            <a:avLst/>
          </a:prstGeom>
        </p:spPr>
        <p:txBody>
          <a:bodyPr lIns="91439" tIns="45719" rIns="91439" bIns="45719" anchor="t">
            <a:noAutofit/>
          </a:bodyPr>
          <a:lstStyle/>
          <a:p>
            <a:endParaRPr dirty="0"/>
          </a:p>
        </p:txBody>
      </p:sp>
      <p:sp>
        <p:nvSpPr>
          <p:cNvPr id="511" name="Shape 511"/>
          <p:cNvSpPr>
            <a:spLocks noGrp="1"/>
          </p:cNvSpPr>
          <p:nvPr>
            <p:ph type="sldNum" sz="quarter" idx="2"/>
          </p:nvPr>
        </p:nvSpPr>
        <p:spPr>
          <a:prstGeom prst="rect">
            <a:avLst/>
          </a:prstGeom>
        </p:spPr>
        <p:txBody>
          <a:bodyPr/>
          <a:lstStyle/>
          <a:p>
            <a:fld id="{86CB4B4D-7CA3-9044-876B-883B54F8677D}" type="slidenum">
              <a:rPr/>
              <a:t>‹#›</a:t>
            </a:fld>
            <a:endParaRPr dirty="0"/>
          </a:p>
        </p:txBody>
      </p:sp>
    </p:spTree>
    <p:extLst>
      <p:ext uri="{BB962C8B-B14F-4D97-AF65-F5344CB8AC3E}">
        <p14:creationId xmlns:p14="http://schemas.microsoft.com/office/powerpoint/2010/main" val="300596475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GB"/>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CEDBF70-E036-E549-855E-C9E487E776FF}" type="datetimeFigureOut">
              <a:rPr lang="en-US" smtClean="0"/>
              <a:t>9/8/20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2461303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GB"/>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ACEDBF70-E036-E549-855E-C9E487E776FF}" type="datetimeFigureOut">
              <a:rPr lang="en-US" smtClean="0"/>
              <a:t>9/8/20</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B4A3B9B1-850E-794B-B751-B0F728922CB6}" type="slidenum">
              <a:rPr lang="en-US" smtClean="0"/>
              <a:t>‹#›</a:t>
            </a:fld>
            <a:endParaRPr lang="en-US" dirty="0"/>
          </a:p>
        </p:txBody>
      </p:sp>
    </p:spTree>
    <p:extLst>
      <p:ext uri="{BB962C8B-B14F-4D97-AF65-F5344CB8AC3E}">
        <p14:creationId xmlns:p14="http://schemas.microsoft.com/office/powerpoint/2010/main" val="3511344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GB"/>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ACEDBF70-E036-E549-855E-C9E487E776FF}" type="datetimeFigureOut">
              <a:rPr lang="en-US" smtClean="0"/>
              <a:t>9/8/20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289483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GB"/>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ACEDBF70-E036-E549-855E-C9E487E776FF}" type="datetimeFigureOut">
              <a:rPr lang="en-US" smtClean="0"/>
              <a:t>9/8/20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907928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ACEDBF70-E036-E549-855E-C9E487E776FF}" type="datetimeFigureOut">
              <a:rPr lang="en-US" smtClean="0"/>
              <a:t>9/8/20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2281470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EDBF70-E036-E549-855E-C9E487E776FF}" type="datetimeFigureOut">
              <a:rPr lang="en-US" smtClean="0"/>
              <a:t>9/8/20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3950961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GB"/>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ACEDBF70-E036-E549-855E-C9E487E776FF}" type="datetimeFigureOut">
              <a:rPr lang="en-US" smtClean="0"/>
              <a:t>9/8/20</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B4A3B9B1-850E-794B-B751-B0F728922CB6}" type="slidenum">
              <a:rPr lang="en-US" smtClean="0"/>
              <a:t>‹#›</a:t>
            </a:fld>
            <a:endParaRPr lang="en-US" dirty="0"/>
          </a:p>
        </p:txBody>
      </p:sp>
    </p:spTree>
    <p:extLst>
      <p:ext uri="{BB962C8B-B14F-4D97-AF65-F5344CB8AC3E}">
        <p14:creationId xmlns:p14="http://schemas.microsoft.com/office/powerpoint/2010/main" val="1109092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GB"/>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dirty="0"/>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ACEDBF70-E036-E549-855E-C9E487E776FF}" type="datetimeFigureOut">
              <a:rPr lang="en-US" smtClean="0"/>
              <a:t>9/8/20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A3B9B1-850E-794B-B751-B0F728922CB6}" type="slidenum">
              <a:rPr lang="en-US" smtClean="0"/>
              <a:t>‹#›</a:t>
            </a:fld>
            <a:endParaRPr lang="en-US" dirty="0"/>
          </a:p>
        </p:txBody>
      </p:sp>
    </p:spTree>
    <p:extLst>
      <p:ext uri="{BB962C8B-B14F-4D97-AF65-F5344CB8AC3E}">
        <p14:creationId xmlns:p14="http://schemas.microsoft.com/office/powerpoint/2010/main" val="501005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GB"/>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ACEDBF70-E036-E549-855E-C9E487E776FF}" type="datetimeFigureOut">
              <a:rPr lang="en-US" smtClean="0"/>
              <a:t>9/8/20</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B4A3B9B1-850E-794B-B751-B0F728922CB6}" type="slidenum">
              <a:rPr lang="en-US" smtClean="0"/>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897772884"/>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PcJ-Gfax_s8"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hayden@thirdigroup.com.au" TargetMode="External"/><Relationship Id="rId2" Type="http://schemas.openxmlformats.org/officeDocument/2006/relationships/hyperlink" Target="mailto:Wallace@thirdigroup.com.au" TargetMode="External"/><Relationship Id="rId1" Type="http://schemas.openxmlformats.org/officeDocument/2006/relationships/slideLayout" Target="../slideLayouts/slideLayout2.xml"/><Relationship Id="rId4" Type="http://schemas.openxmlformats.org/officeDocument/2006/relationships/hyperlink" Target="https://www.google.com/search?sxsrf=ALeKk03I0blKOQKKtq2Rx7rucoqgw62e5g%3A1596759525686&amp;ei=5Z0sX9TBKdOU4-EPtOOvwAo&amp;q=dilcara+constrcutions&amp;oq=dilcara+constrcutions&amp;gs_lcp=CgZwc3ktYWIQAzINCC4QxwEQrwEQDRCTAjIGCAAQDRAeOgQIIxAnOgUIIRCgAToICC4QxwEQrwE6AggAOgQIABAeOgIIJjoLCC4QxwEQrwEQkwJQzBpYg0Fg00JoAnAAeACAAfECiAGwK5IBCDAuNy4xMi40mAEAoAEBqgEHZ3dzLXdpesABAQ&amp;sclient=psy-ab&amp;ved=0ahUKEwiUyMfi6IfrAhVTyjgGHbTxC6gQ4dUDCAw&amp;uact=5"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 name="Shape 636"/>
          <p:cNvSpPr/>
          <p:nvPr/>
        </p:nvSpPr>
        <p:spPr>
          <a:xfrm>
            <a:off x="3488459" y="2941687"/>
            <a:ext cx="5215082" cy="974626"/>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defRPr sz="12000" spc="6000">
                <a:solidFill>
                  <a:srgbClr val="FFFFFF"/>
                </a:solidFill>
                <a:latin typeface="Montserrat-Regular"/>
                <a:ea typeface="Montserrat-Regular"/>
                <a:cs typeface="Montserrat-Regular"/>
                <a:sym typeface="Montserrat-Regular"/>
              </a:defRPr>
            </a:lvl1pPr>
          </a:lstStyle>
          <a:p>
            <a:pPr algn="ctr"/>
            <a:r>
              <a:rPr lang="en-AU" sz="6000" b="1" spc="300" dirty="0">
                <a:latin typeface="Lato" panose="020F0502020204030203" pitchFamily="34" charset="77"/>
              </a:rPr>
              <a:t>THIRDi GROUP</a:t>
            </a:r>
            <a:endParaRPr sz="6000" b="1" spc="300" dirty="0">
              <a:latin typeface="Lato" panose="020F0502020204030203" pitchFamily="34" charset="77"/>
            </a:endParaRPr>
          </a:p>
        </p:txBody>
      </p:sp>
      <p:sp>
        <p:nvSpPr>
          <p:cNvPr id="637" name="Shape 637"/>
          <p:cNvSpPr/>
          <p:nvPr/>
        </p:nvSpPr>
        <p:spPr>
          <a:xfrm>
            <a:off x="4873110" y="4019562"/>
            <a:ext cx="2498761" cy="327397"/>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nSpc>
                <a:spcPct val="170000"/>
              </a:lnSpc>
              <a:defRPr sz="2400" spc="1920">
                <a:solidFill>
                  <a:srgbClr val="FFFFFF"/>
                </a:solidFill>
                <a:latin typeface="Lato Bold"/>
                <a:ea typeface="Lato Bold"/>
                <a:cs typeface="Lato Bold"/>
                <a:sym typeface="Lato Bold"/>
              </a:defRPr>
            </a:lvl1pPr>
          </a:lstStyle>
          <a:p>
            <a:pPr algn="ctr"/>
            <a:r>
              <a:rPr lang="en-AU" sz="1200" spc="300" dirty="0"/>
              <a:t>#INNOVATIVE BRILLIANCE</a:t>
            </a:r>
            <a:endParaRPr sz="1200" spc="300" dirty="0"/>
          </a:p>
        </p:txBody>
      </p:sp>
      <p:pic>
        <p:nvPicPr>
          <p:cNvPr id="5" name="Picture Placeholder 13">
            <a:extLst>
              <a:ext uri="{FF2B5EF4-FFF2-40B4-BE49-F238E27FC236}">
                <a16:creationId xmlns:a16="http://schemas.microsoft.com/office/drawing/2014/main" id="{45ACE41B-2CF1-5F45-9240-3258343013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6754" y="1112388"/>
            <a:ext cx="1718495" cy="1718495"/>
          </a:xfrm>
          <a:prstGeom prst="rect">
            <a:avLst/>
          </a:prstGeom>
          <a:ln w="12700">
            <a:miter lim="400000"/>
          </a:ln>
          <a:extLst>
            <a:ext uri="{C572A759-6A51-4108-AA02-DFA0A04FC94B}">
              <ma14:wrappingTextBoxFlag xmlns="" xmlns:ma14="http://schemas.microsoft.com/office/mac/drawingml/2011/main" val="1"/>
            </a:ext>
          </a:extLst>
        </p:spPr>
      </p:pic>
      <p:sp>
        <p:nvSpPr>
          <p:cNvPr id="6" name="Shape 721">
            <a:extLst>
              <a:ext uri="{FF2B5EF4-FFF2-40B4-BE49-F238E27FC236}">
                <a16:creationId xmlns:a16="http://schemas.microsoft.com/office/drawing/2014/main" id="{40B7E2FE-9538-5B4F-A1A3-7CD9D25187C2}"/>
              </a:ext>
            </a:extLst>
          </p:cNvPr>
          <p:cNvSpPr/>
          <p:nvPr/>
        </p:nvSpPr>
        <p:spPr>
          <a:xfrm>
            <a:off x="5089879" y="6365795"/>
            <a:ext cx="2012241" cy="257443"/>
          </a:xfrm>
          <a:prstGeom prst="rect">
            <a:avLst/>
          </a:prstGeom>
          <a:ln w="12700">
            <a:miter lim="400000"/>
          </a:ln>
          <a:extLst>
            <a:ext uri="{C572A759-6A51-4108-AA02-DFA0A04FC94B}">
              <ma14:wrappingTextBoxFlag xmlns="" xmlns:ma14="http://schemas.microsoft.com/office/mac/drawingml/2011/main" val="1"/>
            </a:ext>
          </a:extLst>
        </p:spPr>
        <p:txBody>
          <a:bodyPr wrap="square" lIns="25400" tIns="25400" rIns="25400" bIns="25400" anchor="ctr">
            <a:spAutoFit/>
          </a:bodyPr>
          <a:lstStyle>
            <a:lvl1pPr algn="r">
              <a:lnSpc>
                <a:spcPct val="170000"/>
              </a:lnSpc>
              <a:defRPr sz="1500" cap="all" spc="300">
                <a:solidFill>
                  <a:srgbClr val="C1C5C6"/>
                </a:solidFill>
                <a:latin typeface="Lato Bold"/>
                <a:ea typeface="Lato Bold"/>
                <a:cs typeface="Lato Bold"/>
                <a:sym typeface="Lato Bold"/>
              </a:defRPr>
            </a:lvl1pPr>
          </a:lstStyle>
          <a:p>
            <a:pPr algn="ctr"/>
            <a:r>
              <a:rPr lang="en-AU" sz="900" b="1" dirty="0" err="1">
                <a:latin typeface="PT Sans" panose="020B0503020203020204" pitchFamily="34" charset="77"/>
              </a:rPr>
              <a:t>THIRDIGROUP.com.au</a:t>
            </a:r>
            <a:endParaRPr sz="900" b="1" dirty="0">
              <a:latin typeface="PT Sans" panose="020B0503020203020204" pitchFamily="34" charset="77"/>
            </a:endParaRPr>
          </a:p>
        </p:txBody>
      </p:sp>
    </p:spTree>
    <p:extLst>
      <p:ext uri="{BB962C8B-B14F-4D97-AF65-F5344CB8AC3E}">
        <p14:creationId xmlns:p14="http://schemas.microsoft.com/office/powerpoint/2010/main" val="3084693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12">
            <a:extLst>
              <a:ext uri="{FF2B5EF4-FFF2-40B4-BE49-F238E27FC236}">
                <a16:creationId xmlns:a16="http://schemas.microsoft.com/office/drawing/2014/main" id="{3CED7894-4F62-4A6C-8DB5-DB5BE08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14">
            <a:extLst>
              <a:ext uri="{FF2B5EF4-FFF2-40B4-BE49-F238E27FC236}">
                <a16:creationId xmlns:a16="http://schemas.microsoft.com/office/drawing/2014/main" id="{E536F3B4-50F6-4C52-8F76-4EB121471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620" y="457200"/>
            <a:ext cx="3511233" cy="9143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pic>
        <p:nvPicPr>
          <p:cNvPr id="8" name="Content Placeholder 7" descr="A close up of a map&#10;&#10;Description automatically generated">
            <a:extLst>
              <a:ext uri="{FF2B5EF4-FFF2-40B4-BE49-F238E27FC236}">
                <a16:creationId xmlns:a16="http://schemas.microsoft.com/office/drawing/2014/main" id="{2CFCB756-5800-AA4F-8916-D59A4AB63276}"/>
              </a:ext>
            </a:extLst>
          </p:cNvPr>
          <p:cNvPicPr>
            <a:picLocks noGrp="1" noChangeAspect="1"/>
          </p:cNvPicPr>
          <p:nvPr>
            <p:ph idx="1"/>
          </p:nvPr>
        </p:nvPicPr>
        <p:blipFill>
          <a:blip r:embed="rId2"/>
          <a:stretch>
            <a:fillRect/>
          </a:stretch>
        </p:blipFill>
        <p:spPr>
          <a:xfrm>
            <a:off x="522504" y="-1"/>
            <a:ext cx="9724432" cy="6867906"/>
          </a:xfrm>
        </p:spPr>
      </p:pic>
    </p:spTree>
    <p:extLst>
      <p:ext uri="{BB962C8B-B14F-4D97-AF65-F5344CB8AC3E}">
        <p14:creationId xmlns:p14="http://schemas.microsoft.com/office/powerpoint/2010/main" val="1808259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BDFBB-CED3-9249-88A9-76F0CDA7B8E7}"/>
              </a:ext>
            </a:extLst>
          </p:cNvPr>
          <p:cNvSpPr>
            <a:spLocks noGrp="1"/>
          </p:cNvSpPr>
          <p:nvPr>
            <p:ph type="title"/>
          </p:nvPr>
        </p:nvSpPr>
        <p:spPr/>
        <p:txBody>
          <a:bodyPr/>
          <a:lstStyle/>
          <a:p>
            <a:r>
              <a:rPr lang="en-US" dirty="0"/>
              <a:t>Agenda Item 2B: Site Update</a:t>
            </a:r>
          </a:p>
        </p:txBody>
      </p:sp>
      <p:pic>
        <p:nvPicPr>
          <p:cNvPr id="9" name="Picture 8" descr="A picture containing bird, flower&#10;&#10;Description automatically generated">
            <a:extLst>
              <a:ext uri="{FF2B5EF4-FFF2-40B4-BE49-F238E27FC236}">
                <a16:creationId xmlns:a16="http://schemas.microsoft.com/office/drawing/2014/main" id="{8D3D8367-DB52-5846-AC13-61FE62D7AE0F}"/>
              </a:ext>
            </a:extLst>
          </p:cNvPr>
          <p:cNvPicPr>
            <a:picLocks noChangeAspect="1"/>
          </p:cNvPicPr>
          <p:nvPr/>
        </p:nvPicPr>
        <p:blipFill>
          <a:blip r:embed="rId2"/>
          <a:stretch>
            <a:fillRect/>
          </a:stretch>
        </p:blipFill>
        <p:spPr>
          <a:xfrm>
            <a:off x="433632" y="2019045"/>
            <a:ext cx="7183319" cy="4532157"/>
          </a:xfrm>
          <a:prstGeom prst="rect">
            <a:avLst/>
          </a:prstGeom>
        </p:spPr>
      </p:pic>
      <p:pic>
        <p:nvPicPr>
          <p:cNvPr id="11" name="Picture 10" descr="A picture containing outdoor, bicycle, riding, boat&#10;&#10;Description automatically generated">
            <a:extLst>
              <a:ext uri="{FF2B5EF4-FFF2-40B4-BE49-F238E27FC236}">
                <a16:creationId xmlns:a16="http://schemas.microsoft.com/office/drawing/2014/main" id="{F4411DAF-9030-BA4C-B45C-B2860415A85A}"/>
              </a:ext>
            </a:extLst>
          </p:cNvPr>
          <p:cNvPicPr>
            <a:picLocks noChangeAspect="1"/>
          </p:cNvPicPr>
          <p:nvPr/>
        </p:nvPicPr>
        <p:blipFill>
          <a:blip r:embed="rId3"/>
          <a:stretch>
            <a:fillRect/>
          </a:stretch>
        </p:blipFill>
        <p:spPr>
          <a:xfrm rot="5400000">
            <a:off x="7115556" y="2590545"/>
            <a:ext cx="4572000" cy="3429000"/>
          </a:xfrm>
          <a:prstGeom prst="rect">
            <a:avLst/>
          </a:prstGeom>
        </p:spPr>
      </p:pic>
    </p:spTree>
    <p:extLst>
      <p:ext uri="{BB962C8B-B14F-4D97-AF65-F5344CB8AC3E}">
        <p14:creationId xmlns:p14="http://schemas.microsoft.com/office/powerpoint/2010/main" val="5470892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2B88-C686-0547-8D01-C894ECC561F2}"/>
              </a:ext>
            </a:extLst>
          </p:cNvPr>
          <p:cNvSpPr>
            <a:spLocks noGrp="1"/>
          </p:cNvSpPr>
          <p:nvPr>
            <p:ph type="title"/>
          </p:nvPr>
        </p:nvSpPr>
        <p:spPr/>
        <p:txBody>
          <a:bodyPr/>
          <a:lstStyle/>
          <a:p>
            <a:r>
              <a:rPr lang="en-US" dirty="0"/>
              <a:t>Agenda Item 3: Machine / Plant Delivery</a:t>
            </a:r>
          </a:p>
        </p:txBody>
      </p:sp>
      <p:sp>
        <p:nvSpPr>
          <p:cNvPr id="3" name="Content Placeholder 2">
            <a:extLst>
              <a:ext uri="{FF2B5EF4-FFF2-40B4-BE49-F238E27FC236}">
                <a16:creationId xmlns:a16="http://schemas.microsoft.com/office/drawing/2014/main" id="{FFB5A3A1-B81B-0242-B7D8-A191B9E86DEA}"/>
              </a:ext>
            </a:extLst>
          </p:cNvPr>
          <p:cNvSpPr>
            <a:spLocks noGrp="1"/>
          </p:cNvSpPr>
          <p:nvPr>
            <p:ph idx="1"/>
          </p:nvPr>
        </p:nvSpPr>
        <p:spPr>
          <a:xfrm>
            <a:off x="581193" y="2180496"/>
            <a:ext cx="4748454" cy="3678303"/>
          </a:xfrm>
        </p:spPr>
        <p:txBody>
          <a:bodyPr>
            <a:normAutofit lnSpcReduction="10000"/>
          </a:bodyPr>
          <a:lstStyle/>
          <a:p>
            <a:r>
              <a:rPr lang="en-US" dirty="0"/>
              <a:t>Demolition:</a:t>
            </a:r>
          </a:p>
          <a:p>
            <a:pPr lvl="1"/>
            <a:r>
              <a:rPr lang="en-US" dirty="0"/>
              <a:t>35T machine was successfully delivered on Monday 07.09.20</a:t>
            </a:r>
          </a:p>
          <a:p>
            <a:pPr lvl="1"/>
            <a:r>
              <a:rPr lang="en-US" dirty="0"/>
              <a:t>Following the demolition of 153 Kurraba Road and our ability to move the machines around the site, we may be looking into delivery another machine for the demolition of 147 Kurraba Road. </a:t>
            </a:r>
          </a:p>
          <a:p>
            <a:pPr lvl="1"/>
            <a:endParaRPr lang="en-US" dirty="0"/>
          </a:p>
          <a:p>
            <a:r>
              <a:rPr lang="en-US" dirty="0"/>
              <a:t>Excavation:</a:t>
            </a:r>
          </a:p>
          <a:p>
            <a:pPr lvl="1"/>
            <a:r>
              <a:rPr lang="en-US" dirty="0"/>
              <a:t>We have not programmed delivery of plant for excavation at this point. We will provide an update in due course regarding this. </a:t>
            </a:r>
          </a:p>
        </p:txBody>
      </p:sp>
      <p:pic>
        <p:nvPicPr>
          <p:cNvPr id="5" name="Picture 4" descr="A rainbow over a city&#10;&#10;Description automatically generated">
            <a:extLst>
              <a:ext uri="{FF2B5EF4-FFF2-40B4-BE49-F238E27FC236}">
                <a16:creationId xmlns:a16="http://schemas.microsoft.com/office/drawing/2014/main" id="{F9E54F00-49B7-5345-88A4-A739F1FD45AD}"/>
              </a:ext>
            </a:extLst>
          </p:cNvPr>
          <p:cNvPicPr>
            <a:picLocks noChangeAspect="1"/>
          </p:cNvPicPr>
          <p:nvPr/>
        </p:nvPicPr>
        <p:blipFill>
          <a:blip r:embed="rId2"/>
          <a:stretch>
            <a:fillRect/>
          </a:stretch>
        </p:blipFill>
        <p:spPr>
          <a:xfrm>
            <a:off x="5678424" y="1975104"/>
            <a:ext cx="6059424" cy="4544568"/>
          </a:xfrm>
          <a:prstGeom prst="rect">
            <a:avLst/>
          </a:prstGeom>
        </p:spPr>
      </p:pic>
    </p:spTree>
    <p:extLst>
      <p:ext uri="{BB962C8B-B14F-4D97-AF65-F5344CB8AC3E}">
        <p14:creationId xmlns:p14="http://schemas.microsoft.com/office/powerpoint/2010/main" val="2630461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79FC7-E28F-E042-B8BC-009B6AB557D3}"/>
              </a:ext>
            </a:extLst>
          </p:cNvPr>
          <p:cNvSpPr>
            <a:spLocks noGrp="1"/>
          </p:cNvSpPr>
          <p:nvPr>
            <p:ph type="title"/>
          </p:nvPr>
        </p:nvSpPr>
        <p:spPr/>
        <p:txBody>
          <a:bodyPr/>
          <a:lstStyle/>
          <a:p>
            <a:r>
              <a:rPr lang="en-US" dirty="0"/>
              <a:t>Agenda Item 4: General Construction Programme / Forecast</a:t>
            </a:r>
          </a:p>
        </p:txBody>
      </p:sp>
      <p:pic>
        <p:nvPicPr>
          <p:cNvPr id="5" name="Picture 4" descr="A screenshot of a social media post&#10;&#10;Description automatically generated">
            <a:extLst>
              <a:ext uri="{FF2B5EF4-FFF2-40B4-BE49-F238E27FC236}">
                <a16:creationId xmlns:a16="http://schemas.microsoft.com/office/drawing/2014/main" id="{CB8F1D43-B437-1644-A5F5-8F7F9EBBF084}"/>
              </a:ext>
            </a:extLst>
          </p:cNvPr>
          <p:cNvPicPr>
            <a:picLocks noChangeAspect="1"/>
          </p:cNvPicPr>
          <p:nvPr/>
        </p:nvPicPr>
        <p:blipFill rotWithShape="1">
          <a:blip r:embed="rId2"/>
          <a:srcRect t="4651" b="8238"/>
          <a:stretch/>
        </p:blipFill>
        <p:spPr>
          <a:xfrm>
            <a:off x="1947483" y="1805793"/>
            <a:ext cx="8638818" cy="4966582"/>
          </a:xfrm>
          <a:prstGeom prst="rect">
            <a:avLst/>
          </a:prstGeom>
        </p:spPr>
      </p:pic>
    </p:spTree>
    <p:extLst>
      <p:ext uri="{BB962C8B-B14F-4D97-AF65-F5344CB8AC3E}">
        <p14:creationId xmlns:p14="http://schemas.microsoft.com/office/powerpoint/2010/main" val="4276521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49FD9-A8B7-3449-A2C3-2750552A94EB}"/>
              </a:ext>
            </a:extLst>
          </p:cNvPr>
          <p:cNvSpPr>
            <a:spLocks noGrp="1"/>
          </p:cNvSpPr>
          <p:nvPr>
            <p:ph type="title"/>
          </p:nvPr>
        </p:nvSpPr>
        <p:spPr/>
        <p:txBody>
          <a:bodyPr/>
          <a:lstStyle/>
          <a:p>
            <a:r>
              <a:rPr lang="en-US" dirty="0"/>
              <a:t>AGENDA Item 5: Site / Construction + Traffic Management</a:t>
            </a:r>
          </a:p>
        </p:txBody>
      </p:sp>
      <p:sp>
        <p:nvSpPr>
          <p:cNvPr id="3" name="Content Placeholder 2">
            <a:extLst>
              <a:ext uri="{FF2B5EF4-FFF2-40B4-BE49-F238E27FC236}">
                <a16:creationId xmlns:a16="http://schemas.microsoft.com/office/drawing/2014/main" id="{D98E9346-FBF6-904B-BF44-6B3E80DE6A5C}"/>
              </a:ext>
            </a:extLst>
          </p:cNvPr>
          <p:cNvSpPr>
            <a:spLocks noGrp="1"/>
          </p:cNvSpPr>
          <p:nvPr>
            <p:ph idx="1"/>
          </p:nvPr>
        </p:nvSpPr>
        <p:spPr/>
        <p:txBody>
          <a:bodyPr/>
          <a:lstStyle/>
          <a:p>
            <a:r>
              <a:rPr lang="en-US" dirty="0"/>
              <a:t>Delivery of Plant / Machinery:</a:t>
            </a:r>
          </a:p>
          <a:p>
            <a:pPr lvl="1"/>
            <a:r>
              <a:rPr lang="en-US" dirty="0"/>
              <a:t>Notification of non-typical road activities will be notified by letter box drop and our community website/ mail out. </a:t>
            </a:r>
          </a:p>
          <a:p>
            <a:pPr marL="324000" lvl="1" indent="0">
              <a:buNone/>
            </a:pPr>
            <a:endParaRPr lang="en-US" dirty="0"/>
          </a:p>
          <a:p>
            <a:r>
              <a:rPr lang="en-US" dirty="0"/>
              <a:t>Work zone</a:t>
            </a:r>
          </a:p>
          <a:p>
            <a:pPr lvl="1"/>
            <a:r>
              <a:rPr lang="en-US" dirty="0"/>
              <a:t>A work zone approval has ben approved by Council for construction use during trade hours of 0700am – 0500pm  commencing Monday the 14</a:t>
            </a:r>
            <a:r>
              <a:rPr lang="en-US" baseline="30000" dirty="0"/>
              <a:t>th</a:t>
            </a:r>
            <a:r>
              <a:rPr lang="en-US" dirty="0"/>
              <a:t> of September for 28 weeks.  The work zone is located between existing site driveways at 147 -153 Kurraba Road and spans 20 metres. </a:t>
            </a:r>
          </a:p>
          <a:p>
            <a:pPr marL="324000" lvl="1" indent="0">
              <a:buNone/>
            </a:pPr>
            <a:endParaRPr lang="en-US" dirty="0"/>
          </a:p>
          <a:p>
            <a:r>
              <a:rPr lang="en-US" dirty="0"/>
              <a:t>Traffic Control will always be present during site construction hours to manage traffic and road activities. </a:t>
            </a:r>
          </a:p>
        </p:txBody>
      </p:sp>
    </p:spTree>
    <p:extLst>
      <p:ext uri="{BB962C8B-B14F-4D97-AF65-F5344CB8AC3E}">
        <p14:creationId xmlns:p14="http://schemas.microsoft.com/office/powerpoint/2010/main" val="2846326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899A5-B99E-614F-A460-6F122EA74505}"/>
              </a:ext>
            </a:extLst>
          </p:cNvPr>
          <p:cNvSpPr>
            <a:spLocks noGrp="1"/>
          </p:cNvSpPr>
          <p:nvPr>
            <p:ph type="title"/>
          </p:nvPr>
        </p:nvSpPr>
        <p:spPr/>
        <p:txBody>
          <a:bodyPr/>
          <a:lstStyle/>
          <a:p>
            <a:r>
              <a:rPr lang="en-US" dirty="0"/>
              <a:t>Agenda Item 6: Noise / Dust / Vibration Management</a:t>
            </a:r>
          </a:p>
        </p:txBody>
      </p:sp>
      <p:sp>
        <p:nvSpPr>
          <p:cNvPr id="3" name="Content Placeholder 2">
            <a:extLst>
              <a:ext uri="{FF2B5EF4-FFF2-40B4-BE49-F238E27FC236}">
                <a16:creationId xmlns:a16="http://schemas.microsoft.com/office/drawing/2014/main" id="{0D35142C-0C8D-5E47-BD69-1E77193E77C0}"/>
              </a:ext>
            </a:extLst>
          </p:cNvPr>
          <p:cNvSpPr>
            <a:spLocks noGrp="1"/>
          </p:cNvSpPr>
          <p:nvPr>
            <p:ph idx="1"/>
          </p:nvPr>
        </p:nvSpPr>
        <p:spPr>
          <a:xfrm>
            <a:off x="253961" y="2573688"/>
            <a:ext cx="2820376" cy="3324192"/>
          </a:xfrm>
        </p:spPr>
        <p:txBody>
          <a:bodyPr>
            <a:normAutofit lnSpcReduction="10000"/>
          </a:bodyPr>
          <a:lstStyle/>
          <a:p>
            <a:r>
              <a:rPr lang="en-US" dirty="0"/>
              <a:t>Noise and Vibration and survey Monitors have now been installed to 192b, 145a and 145 Kurraba Road at 3mm/s and 5mm/s threshold. </a:t>
            </a:r>
          </a:p>
          <a:p>
            <a:r>
              <a:rPr lang="en-US" dirty="0"/>
              <a:t>Our dust suppression systems have arrived on site and have been connected ready for use commencing Wednesday 09.09.20.</a:t>
            </a:r>
          </a:p>
        </p:txBody>
      </p:sp>
      <p:pic>
        <p:nvPicPr>
          <p:cNvPr id="5" name="Picture 4" descr="A person in a garden&#10;&#10;Description automatically generated">
            <a:extLst>
              <a:ext uri="{FF2B5EF4-FFF2-40B4-BE49-F238E27FC236}">
                <a16:creationId xmlns:a16="http://schemas.microsoft.com/office/drawing/2014/main" id="{425EC277-B987-5D43-BDDE-AB38E6D60446}"/>
              </a:ext>
            </a:extLst>
          </p:cNvPr>
          <p:cNvPicPr>
            <a:picLocks noChangeAspect="1"/>
          </p:cNvPicPr>
          <p:nvPr/>
        </p:nvPicPr>
        <p:blipFill>
          <a:blip r:embed="rId2"/>
          <a:stretch>
            <a:fillRect/>
          </a:stretch>
        </p:blipFill>
        <p:spPr>
          <a:xfrm rot="5400000">
            <a:off x="2901582" y="2989212"/>
            <a:ext cx="3324192" cy="2493144"/>
          </a:xfrm>
          <a:prstGeom prst="rect">
            <a:avLst/>
          </a:prstGeom>
        </p:spPr>
      </p:pic>
      <p:pic>
        <p:nvPicPr>
          <p:cNvPr id="7" name="Picture 6" descr="A picture containing indoor, sitting, table, oven&#10;&#10;Description automatically generated">
            <a:extLst>
              <a:ext uri="{FF2B5EF4-FFF2-40B4-BE49-F238E27FC236}">
                <a16:creationId xmlns:a16="http://schemas.microsoft.com/office/drawing/2014/main" id="{749D8ECA-3CCB-1C49-9E46-FEAF9DF0DA90}"/>
              </a:ext>
            </a:extLst>
          </p:cNvPr>
          <p:cNvPicPr>
            <a:picLocks noChangeAspect="1"/>
          </p:cNvPicPr>
          <p:nvPr/>
        </p:nvPicPr>
        <p:blipFill>
          <a:blip r:embed="rId3"/>
          <a:stretch>
            <a:fillRect/>
          </a:stretch>
        </p:blipFill>
        <p:spPr>
          <a:xfrm rot="5400000">
            <a:off x="5637495" y="2989212"/>
            <a:ext cx="3324192" cy="2493144"/>
          </a:xfrm>
          <a:prstGeom prst="rect">
            <a:avLst/>
          </a:prstGeom>
        </p:spPr>
      </p:pic>
      <p:pic>
        <p:nvPicPr>
          <p:cNvPr id="9" name="Picture 8" descr="A person standing in front of a brick building&#10;&#10;Description automatically generated">
            <a:extLst>
              <a:ext uri="{FF2B5EF4-FFF2-40B4-BE49-F238E27FC236}">
                <a16:creationId xmlns:a16="http://schemas.microsoft.com/office/drawing/2014/main" id="{8A8B9272-7F40-1543-B6E5-E2C03105867B}"/>
              </a:ext>
            </a:extLst>
          </p:cNvPr>
          <p:cNvPicPr>
            <a:picLocks noChangeAspect="1"/>
          </p:cNvPicPr>
          <p:nvPr/>
        </p:nvPicPr>
        <p:blipFill>
          <a:blip r:embed="rId4"/>
          <a:stretch>
            <a:fillRect/>
          </a:stretch>
        </p:blipFill>
        <p:spPr>
          <a:xfrm rot="5400000" flipV="1">
            <a:off x="8373408" y="2989212"/>
            <a:ext cx="3324192" cy="2493144"/>
          </a:xfrm>
          <a:prstGeom prst="rect">
            <a:avLst/>
          </a:prstGeom>
        </p:spPr>
      </p:pic>
    </p:spTree>
    <p:extLst>
      <p:ext uri="{BB962C8B-B14F-4D97-AF65-F5344CB8AC3E}">
        <p14:creationId xmlns:p14="http://schemas.microsoft.com/office/powerpoint/2010/main" val="1120272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147A9-C537-1444-B0FA-4BAA305920AA}"/>
              </a:ext>
            </a:extLst>
          </p:cNvPr>
          <p:cNvSpPr>
            <a:spLocks noGrp="1"/>
          </p:cNvSpPr>
          <p:nvPr>
            <p:ph type="title"/>
          </p:nvPr>
        </p:nvSpPr>
        <p:spPr/>
        <p:txBody>
          <a:bodyPr/>
          <a:lstStyle/>
          <a:p>
            <a:r>
              <a:rPr lang="en-US" dirty="0"/>
              <a:t>Dust Suppression</a:t>
            </a:r>
          </a:p>
        </p:txBody>
      </p:sp>
      <p:pic>
        <p:nvPicPr>
          <p:cNvPr id="5" name="Picture 4" descr="A picture containing outdoor, train, track, grass&#10;&#10;Description automatically generated">
            <a:extLst>
              <a:ext uri="{FF2B5EF4-FFF2-40B4-BE49-F238E27FC236}">
                <a16:creationId xmlns:a16="http://schemas.microsoft.com/office/drawing/2014/main" id="{6A0899A3-B753-9D4F-B82A-951E11B5B36E}"/>
              </a:ext>
            </a:extLst>
          </p:cNvPr>
          <p:cNvPicPr>
            <a:picLocks noChangeAspect="1"/>
          </p:cNvPicPr>
          <p:nvPr/>
        </p:nvPicPr>
        <p:blipFill>
          <a:blip r:embed="rId2"/>
          <a:stretch>
            <a:fillRect/>
          </a:stretch>
        </p:blipFill>
        <p:spPr>
          <a:xfrm>
            <a:off x="2787650" y="2242566"/>
            <a:ext cx="6616700" cy="4000500"/>
          </a:xfrm>
          <a:prstGeom prst="rect">
            <a:avLst/>
          </a:prstGeom>
        </p:spPr>
      </p:pic>
      <p:sp>
        <p:nvSpPr>
          <p:cNvPr id="3" name="TextBox 2">
            <a:extLst>
              <a:ext uri="{FF2B5EF4-FFF2-40B4-BE49-F238E27FC236}">
                <a16:creationId xmlns:a16="http://schemas.microsoft.com/office/drawing/2014/main" id="{FA05594E-4CE0-784C-8CD8-9ADB5BB707B7}"/>
              </a:ext>
            </a:extLst>
          </p:cNvPr>
          <p:cNvSpPr txBox="1"/>
          <p:nvPr/>
        </p:nvSpPr>
        <p:spPr>
          <a:xfrm>
            <a:off x="9582912" y="2145792"/>
            <a:ext cx="1926336" cy="923330"/>
          </a:xfrm>
          <a:prstGeom prst="rect">
            <a:avLst/>
          </a:prstGeom>
          <a:noFill/>
        </p:spPr>
        <p:txBody>
          <a:bodyPr wrap="square" rtlCol="0">
            <a:spAutoFit/>
          </a:bodyPr>
          <a:lstStyle/>
          <a:p>
            <a:r>
              <a:rPr lang="en-US" dirty="0">
                <a:hlinkClick r:id="rId3"/>
              </a:rPr>
              <a:t>https://www.youtube.com/watch?v=PcJ-Gfax_s8</a:t>
            </a:r>
            <a:r>
              <a:rPr lang="en-US" dirty="0"/>
              <a:t> </a:t>
            </a:r>
          </a:p>
        </p:txBody>
      </p:sp>
    </p:spTree>
    <p:extLst>
      <p:ext uri="{BB962C8B-B14F-4D97-AF65-F5344CB8AC3E}">
        <p14:creationId xmlns:p14="http://schemas.microsoft.com/office/powerpoint/2010/main" val="3102812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5F4C2-2E9D-6D41-A40C-47A20E96CEEC}"/>
              </a:ext>
            </a:extLst>
          </p:cNvPr>
          <p:cNvSpPr>
            <a:spLocks noGrp="1"/>
          </p:cNvSpPr>
          <p:nvPr>
            <p:ph type="title"/>
          </p:nvPr>
        </p:nvSpPr>
        <p:spPr/>
        <p:txBody>
          <a:bodyPr/>
          <a:lstStyle/>
          <a:p>
            <a:r>
              <a:rPr lang="en-US" dirty="0"/>
              <a:t>Agenda Item 7: Community Information Tools</a:t>
            </a:r>
          </a:p>
        </p:txBody>
      </p:sp>
      <p:sp>
        <p:nvSpPr>
          <p:cNvPr id="3" name="Content Placeholder 2">
            <a:extLst>
              <a:ext uri="{FF2B5EF4-FFF2-40B4-BE49-F238E27FC236}">
                <a16:creationId xmlns:a16="http://schemas.microsoft.com/office/drawing/2014/main" id="{8E46B07B-BBF7-B942-9382-32C8D41F505E}"/>
              </a:ext>
            </a:extLst>
          </p:cNvPr>
          <p:cNvSpPr>
            <a:spLocks noGrp="1"/>
          </p:cNvSpPr>
          <p:nvPr>
            <p:ph idx="1"/>
          </p:nvPr>
        </p:nvSpPr>
        <p:spPr>
          <a:xfrm>
            <a:off x="581192" y="2180496"/>
            <a:ext cx="2658397" cy="3678303"/>
          </a:xfrm>
        </p:spPr>
        <p:txBody>
          <a:bodyPr/>
          <a:lstStyle/>
          <a:p>
            <a:r>
              <a:rPr lang="en-US" dirty="0"/>
              <a:t>1. Community Information Portal</a:t>
            </a:r>
          </a:p>
          <a:p>
            <a:pPr lvl="1"/>
            <a:r>
              <a:rPr lang="en-US" dirty="0"/>
              <a:t>A. Subscription to information mailing list</a:t>
            </a:r>
          </a:p>
          <a:p>
            <a:r>
              <a:rPr lang="en-US" dirty="0"/>
              <a:t>2. Letterbox Drops</a:t>
            </a:r>
          </a:p>
          <a:p>
            <a:r>
              <a:rPr lang="en-US" dirty="0"/>
              <a:t>3. Site Signage</a:t>
            </a:r>
          </a:p>
        </p:txBody>
      </p:sp>
      <p:pic>
        <p:nvPicPr>
          <p:cNvPr id="5" name="Picture 4" descr="A screenshot of a group of people posing for the camera&#10;&#10;Description automatically generated">
            <a:extLst>
              <a:ext uri="{FF2B5EF4-FFF2-40B4-BE49-F238E27FC236}">
                <a16:creationId xmlns:a16="http://schemas.microsoft.com/office/drawing/2014/main" id="{ECDE4212-A607-204F-80F5-CBD08048E382}"/>
              </a:ext>
            </a:extLst>
          </p:cNvPr>
          <p:cNvPicPr>
            <a:picLocks noChangeAspect="1"/>
          </p:cNvPicPr>
          <p:nvPr/>
        </p:nvPicPr>
        <p:blipFill>
          <a:blip r:embed="rId2"/>
          <a:stretch>
            <a:fillRect/>
          </a:stretch>
        </p:blipFill>
        <p:spPr>
          <a:xfrm>
            <a:off x="3146010" y="2722209"/>
            <a:ext cx="5662710" cy="2748605"/>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1D3004FE-F77B-2545-B150-7E76805624B0}"/>
              </a:ext>
            </a:extLst>
          </p:cNvPr>
          <p:cNvPicPr>
            <a:picLocks noChangeAspect="1"/>
          </p:cNvPicPr>
          <p:nvPr/>
        </p:nvPicPr>
        <p:blipFill>
          <a:blip r:embed="rId3"/>
          <a:stretch>
            <a:fillRect/>
          </a:stretch>
        </p:blipFill>
        <p:spPr>
          <a:xfrm>
            <a:off x="7961112" y="4315968"/>
            <a:ext cx="3984416" cy="2450592"/>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455858AB-6A68-5D42-AAD5-7832A461C76B}"/>
              </a:ext>
            </a:extLst>
          </p:cNvPr>
          <p:cNvPicPr>
            <a:picLocks noChangeAspect="1"/>
          </p:cNvPicPr>
          <p:nvPr/>
        </p:nvPicPr>
        <p:blipFill>
          <a:blip r:embed="rId4"/>
          <a:stretch>
            <a:fillRect/>
          </a:stretch>
        </p:blipFill>
        <p:spPr>
          <a:xfrm>
            <a:off x="7961112" y="1837944"/>
            <a:ext cx="3942816" cy="2450592"/>
          </a:xfrm>
          <a:prstGeom prst="rect">
            <a:avLst/>
          </a:prstGeom>
        </p:spPr>
      </p:pic>
    </p:spTree>
    <p:extLst>
      <p:ext uri="{BB962C8B-B14F-4D97-AF65-F5344CB8AC3E}">
        <p14:creationId xmlns:p14="http://schemas.microsoft.com/office/powerpoint/2010/main" val="345184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F6B1F-52E5-3F44-BD35-48DBE526C60B}"/>
              </a:ext>
            </a:extLst>
          </p:cNvPr>
          <p:cNvSpPr>
            <a:spLocks noGrp="1"/>
          </p:cNvSpPr>
          <p:nvPr>
            <p:ph type="title"/>
          </p:nvPr>
        </p:nvSpPr>
        <p:spPr/>
        <p:txBody>
          <a:bodyPr/>
          <a:lstStyle/>
          <a:p>
            <a:r>
              <a:rPr lang="en-US" dirty="0"/>
              <a:t>Agenda Item 8: Discussion / Community Questions</a:t>
            </a:r>
          </a:p>
        </p:txBody>
      </p:sp>
      <p:sp>
        <p:nvSpPr>
          <p:cNvPr id="3" name="Content Placeholder 2">
            <a:extLst>
              <a:ext uri="{FF2B5EF4-FFF2-40B4-BE49-F238E27FC236}">
                <a16:creationId xmlns:a16="http://schemas.microsoft.com/office/drawing/2014/main" id="{131D611E-C89A-9242-B612-541EBCAADDDB}"/>
              </a:ext>
            </a:extLst>
          </p:cNvPr>
          <p:cNvSpPr>
            <a:spLocks noGrp="1"/>
          </p:cNvSpPr>
          <p:nvPr>
            <p:ph idx="1"/>
          </p:nvPr>
        </p:nvSpPr>
        <p:spPr/>
        <p:txBody>
          <a:bodyPr/>
          <a:lstStyle/>
          <a:p>
            <a:r>
              <a:rPr lang="en-US" dirty="0"/>
              <a:t>Questions &amp; Discussion</a:t>
            </a:r>
          </a:p>
        </p:txBody>
      </p:sp>
    </p:spTree>
    <p:extLst>
      <p:ext uri="{BB962C8B-B14F-4D97-AF65-F5344CB8AC3E}">
        <p14:creationId xmlns:p14="http://schemas.microsoft.com/office/powerpoint/2010/main" val="1746601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B345C-1D19-D343-BC98-54E756F3F59D}"/>
              </a:ext>
            </a:extLst>
          </p:cNvPr>
          <p:cNvSpPr>
            <a:spLocks noGrp="1"/>
          </p:cNvSpPr>
          <p:nvPr>
            <p:ph type="title"/>
          </p:nvPr>
        </p:nvSpPr>
        <p:spPr/>
        <p:txBody>
          <a:bodyPr/>
          <a:lstStyle/>
          <a:p>
            <a:r>
              <a:rPr lang="en-US" dirty="0"/>
              <a:t>Agenda Item 9: Notification of Next Meeting</a:t>
            </a:r>
          </a:p>
        </p:txBody>
      </p:sp>
      <p:sp>
        <p:nvSpPr>
          <p:cNvPr id="3" name="Content Placeholder 2">
            <a:extLst>
              <a:ext uri="{FF2B5EF4-FFF2-40B4-BE49-F238E27FC236}">
                <a16:creationId xmlns:a16="http://schemas.microsoft.com/office/drawing/2014/main" id="{6D50F5E7-44B3-AA4E-B6A1-D1946DDC7343}"/>
              </a:ext>
            </a:extLst>
          </p:cNvPr>
          <p:cNvSpPr>
            <a:spLocks noGrp="1"/>
          </p:cNvSpPr>
          <p:nvPr>
            <p:ph idx="1"/>
          </p:nvPr>
        </p:nvSpPr>
        <p:spPr/>
        <p:txBody>
          <a:bodyPr/>
          <a:lstStyle/>
          <a:p>
            <a:r>
              <a:rPr lang="en-US" dirty="0"/>
              <a:t>The next meeting is scheduled to occur here on the 3</a:t>
            </a:r>
            <a:r>
              <a:rPr lang="en-US" baseline="30000" dirty="0"/>
              <a:t>rd</a:t>
            </a:r>
            <a:r>
              <a:rPr lang="en-US" dirty="0"/>
              <a:t> of November 2020 at 7:00pm.</a:t>
            </a:r>
          </a:p>
        </p:txBody>
      </p:sp>
    </p:spTree>
    <p:extLst>
      <p:ext uri="{BB962C8B-B14F-4D97-AF65-F5344CB8AC3E}">
        <p14:creationId xmlns:p14="http://schemas.microsoft.com/office/powerpoint/2010/main" val="32595801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7ECB5-87D3-B84B-92B6-E6FE84943A71}"/>
              </a:ext>
            </a:extLst>
          </p:cNvPr>
          <p:cNvSpPr>
            <a:spLocks noGrp="1"/>
          </p:cNvSpPr>
          <p:nvPr>
            <p:ph type="ctrTitle"/>
          </p:nvPr>
        </p:nvSpPr>
        <p:spPr/>
        <p:txBody>
          <a:bodyPr/>
          <a:lstStyle/>
          <a:p>
            <a:r>
              <a:rPr lang="en-US" dirty="0"/>
              <a:t>Kurraba Residences – Construction Committee </a:t>
            </a:r>
          </a:p>
        </p:txBody>
      </p:sp>
      <p:sp>
        <p:nvSpPr>
          <p:cNvPr id="3" name="Subtitle 2">
            <a:extLst>
              <a:ext uri="{FF2B5EF4-FFF2-40B4-BE49-F238E27FC236}">
                <a16:creationId xmlns:a16="http://schemas.microsoft.com/office/drawing/2014/main" id="{2196D328-B749-F744-9697-58EBE617D094}"/>
              </a:ext>
            </a:extLst>
          </p:cNvPr>
          <p:cNvSpPr>
            <a:spLocks noGrp="1"/>
          </p:cNvSpPr>
          <p:nvPr>
            <p:ph type="subTitle" idx="1"/>
          </p:nvPr>
        </p:nvSpPr>
        <p:spPr/>
        <p:txBody>
          <a:bodyPr/>
          <a:lstStyle/>
          <a:p>
            <a:r>
              <a:rPr lang="en-US" dirty="0"/>
              <a:t>Meeting No. 1 – 08.09.20</a:t>
            </a:r>
          </a:p>
        </p:txBody>
      </p:sp>
      <p:pic>
        <p:nvPicPr>
          <p:cNvPr id="4" name="Picture Placeholder 13">
            <a:extLst>
              <a:ext uri="{FF2B5EF4-FFF2-40B4-BE49-F238E27FC236}">
                <a16:creationId xmlns:a16="http://schemas.microsoft.com/office/drawing/2014/main" id="{B3475DC7-2755-1B47-A161-AA0D8B893C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5265" y="3655428"/>
            <a:ext cx="2182141" cy="2182141"/>
          </a:xfrm>
          <a:prstGeom prst="rect">
            <a:avLst/>
          </a:prstGeom>
          <a:ln w="12700">
            <a:miter lim="400000"/>
          </a:ln>
          <a:extLst>
            <a:ext uri="{C572A759-6A51-4108-AA02-DFA0A04FC94B}">
              <ma14:wrappingTextBoxFlag xmlns:ma14="http://schemas.microsoft.com/office/mac/drawingml/2011/main" xmlns="" val="1"/>
            </a:ext>
          </a:extLst>
        </p:spPr>
      </p:pic>
    </p:spTree>
    <p:extLst>
      <p:ext uri="{BB962C8B-B14F-4D97-AF65-F5344CB8AC3E}">
        <p14:creationId xmlns:p14="http://schemas.microsoft.com/office/powerpoint/2010/main" val="1880641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2EFAFE3-A865-4148-9764-FF829F0BDBB2}"/>
              </a:ext>
            </a:extLst>
          </p:cNvPr>
          <p:cNvSpPr>
            <a:spLocks noGrp="1"/>
          </p:cNvSpPr>
          <p:nvPr>
            <p:ph type="title"/>
          </p:nvPr>
        </p:nvSpPr>
        <p:spPr>
          <a:xfrm>
            <a:off x="959157" y="1113764"/>
            <a:ext cx="3269749" cy="4624327"/>
          </a:xfrm>
        </p:spPr>
        <p:txBody>
          <a:bodyPr anchor="ctr">
            <a:normAutofit/>
          </a:bodyPr>
          <a:lstStyle/>
          <a:p>
            <a:r>
              <a:rPr lang="en-US" sz="3200" dirty="0">
                <a:solidFill>
                  <a:srgbClr val="FFFFFF"/>
                </a:solidFill>
              </a:rPr>
              <a:t>Meeting No. 1 – General Agenda</a:t>
            </a:r>
          </a:p>
        </p:txBody>
      </p:sp>
      <p:sp>
        <p:nvSpPr>
          <p:cNvPr id="3" name="Content Placeholder 2">
            <a:extLst>
              <a:ext uri="{FF2B5EF4-FFF2-40B4-BE49-F238E27FC236}">
                <a16:creationId xmlns:a16="http://schemas.microsoft.com/office/drawing/2014/main" id="{29CBA70D-5019-0246-8393-F903E8824481}"/>
              </a:ext>
            </a:extLst>
          </p:cNvPr>
          <p:cNvSpPr>
            <a:spLocks noGrp="1"/>
          </p:cNvSpPr>
          <p:nvPr>
            <p:ph idx="1"/>
          </p:nvPr>
        </p:nvSpPr>
        <p:spPr>
          <a:xfrm>
            <a:off x="5155905" y="1113764"/>
            <a:ext cx="6108179" cy="4624327"/>
          </a:xfrm>
        </p:spPr>
        <p:txBody>
          <a:bodyPr anchor="ctr">
            <a:normAutofit fontScale="85000" lnSpcReduction="20000"/>
          </a:bodyPr>
          <a:lstStyle/>
          <a:p>
            <a:pPr marL="0" indent="0">
              <a:buNone/>
            </a:pPr>
            <a:r>
              <a:rPr lang="en-AU" b="1" dirty="0"/>
              <a:t>Agenda Items: </a:t>
            </a:r>
          </a:p>
          <a:p>
            <a:r>
              <a:rPr lang="en-AU" dirty="0"/>
              <a:t>1: Contractor Introduction</a:t>
            </a:r>
          </a:p>
          <a:p>
            <a:r>
              <a:rPr lang="en-AU" dirty="0"/>
              <a:t>2A: Site Establishment &amp; Site Set up </a:t>
            </a:r>
          </a:p>
          <a:p>
            <a:r>
              <a:rPr lang="en-AU" dirty="0"/>
              <a:t>2B: Site Update</a:t>
            </a:r>
          </a:p>
          <a:p>
            <a:r>
              <a:rPr lang="en-AU" dirty="0"/>
              <a:t>3: Machine/Plant Delivery</a:t>
            </a:r>
          </a:p>
          <a:p>
            <a:r>
              <a:rPr lang="en-AU" dirty="0"/>
              <a:t>4: General Construction Programme / Forecast</a:t>
            </a:r>
          </a:p>
          <a:p>
            <a:r>
              <a:rPr lang="en-AU" dirty="0"/>
              <a:t>5: Site / Construction + Traffic Management</a:t>
            </a:r>
          </a:p>
          <a:p>
            <a:r>
              <a:rPr lang="en-AU" dirty="0"/>
              <a:t>6: Noise / Dust / Vibration Management</a:t>
            </a:r>
          </a:p>
          <a:p>
            <a:r>
              <a:rPr lang="en-AU" dirty="0"/>
              <a:t>7: Community Information Tools</a:t>
            </a:r>
          </a:p>
          <a:p>
            <a:r>
              <a:rPr lang="en-AU" dirty="0"/>
              <a:t>8: Discussion / Community Questions</a:t>
            </a:r>
          </a:p>
          <a:p>
            <a:r>
              <a:rPr lang="en-AU" dirty="0"/>
              <a:t>9: Notification of Next Meeting</a:t>
            </a:r>
          </a:p>
          <a:p>
            <a:endParaRPr lang="en-AU" dirty="0"/>
          </a:p>
          <a:p>
            <a:pPr marL="0" indent="0">
              <a:buNone/>
            </a:pPr>
            <a:r>
              <a:rPr lang="en-AU" b="1" dirty="0"/>
              <a:t>Note: </a:t>
            </a:r>
          </a:p>
          <a:p>
            <a:r>
              <a:rPr lang="en-AU" b="1" dirty="0"/>
              <a:t>Please hold all questions to the end of the presentation</a:t>
            </a:r>
          </a:p>
          <a:p>
            <a:r>
              <a:rPr lang="en-AU" b="1" dirty="0"/>
              <a:t>We have 1hr only for this session </a:t>
            </a:r>
          </a:p>
        </p:txBody>
      </p:sp>
    </p:spTree>
    <p:extLst>
      <p:ext uri="{BB962C8B-B14F-4D97-AF65-F5344CB8AC3E}">
        <p14:creationId xmlns:p14="http://schemas.microsoft.com/office/powerpoint/2010/main" val="36755495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FAFE3-A865-4148-9764-FF829F0BDBB2}"/>
              </a:ext>
            </a:extLst>
          </p:cNvPr>
          <p:cNvSpPr>
            <a:spLocks noGrp="1"/>
          </p:cNvSpPr>
          <p:nvPr>
            <p:ph type="title"/>
          </p:nvPr>
        </p:nvSpPr>
        <p:spPr/>
        <p:txBody>
          <a:bodyPr/>
          <a:lstStyle/>
          <a:p>
            <a:r>
              <a:rPr lang="en-US" dirty="0"/>
              <a:t>Agenda 1: Contractor Introduction</a:t>
            </a:r>
          </a:p>
        </p:txBody>
      </p:sp>
      <p:sp>
        <p:nvSpPr>
          <p:cNvPr id="3" name="Content Placeholder 2">
            <a:extLst>
              <a:ext uri="{FF2B5EF4-FFF2-40B4-BE49-F238E27FC236}">
                <a16:creationId xmlns:a16="http://schemas.microsoft.com/office/drawing/2014/main" id="{29CBA70D-5019-0246-8393-F903E8824481}"/>
              </a:ext>
            </a:extLst>
          </p:cNvPr>
          <p:cNvSpPr>
            <a:spLocks noGrp="1"/>
          </p:cNvSpPr>
          <p:nvPr>
            <p:ph idx="1"/>
          </p:nvPr>
        </p:nvSpPr>
        <p:spPr>
          <a:xfrm>
            <a:off x="440420" y="1924464"/>
            <a:ext cx="3400059" cy="4677504"/>
          </a:xfrm>
        </p:spPr>
        <p:txBody>
          <a:bodyPr>
            <a:normAutofit lnSpcReduction="10000"/>
          </a:bodyPr>
          <a:lstStyle/>
          <a:p>
            <a:r>
              <a:rPr lang="en-US" dirty="0">
                <a:solidFill>
                  <a:schemeClr val="tx1"/>
                </a:solidFill>
              </a:rPr>
              <a:t>The Kurraba Point project is broken into 2 x stages: Early Works (demolition and Excavation) &amp; Major Works (Structure and Fit out &amp; Completion.</a:t>
            </a:r>
          </a:p>
          <a:p>
            <a:r>
              <a:rPr lang="en-US" dirty="0">
                <a:solidFill>
                  <a:schemeClr val="tx1"/>
                </a:solidFill>
              </a:rPr>
              <a:t>Dilcara Constructions have been awarded the Early Works Contract for this project. </a:t>
            </a:r>
          </a:p>
          <a:p>
            <a:r>
              <a:rPr lang="en-US" dirty="0">
                <a:solidFill>
                  <a:schemeClr val="tx1"/>
                </a:solidFill>
              </a:rPr>
              <a:t>History with Dilcara:</a:t>
            </a:r>
          </a:p>
          <a:p>
            <a:pPr lvl="1"/>
            <a:r>
              <a:rPr lang="en-US" dirty="0">
                <a:solidFill>
                  <a:schemeClr val="tx1"/>
                </a:solidFill>
              </a:rPr>
              <a:t>We have completed many projects with Dilcara - 3 x in the multi-residential space.</a:t>
            </a:r>
          </a:p>
          <a:p>
            <a:pPr lvl="1"/>
            <a:r>
              <a:rPr lang="en-US" dirty="0">
                <a:solidFill>
                  <a:schemeClr val="tx1"/>
                </a:solidFill>
              </a:rPr>
              <a:t>Dilcara have completed several high-level complex projects in Sydney and very capable to delivery this type of project </a:t>
            </a:r>
          </a:p>
        </p:txBody>
      </p:sp>
      <p:pic>
        <p:nvPicPr>
          <p:cNvPr id="7" name="Picture 6" descr="A screenshot of a computer&#10;&#10;Description automatically generated">
            <a:extLst>
              <a:ext uri="{FF2B5EF4-FFF2-40B4-BE49-F238E27FC236}">
                <a16:creationId xmlns:a16="http://schemas.microsoft.com/office/drawing/2014/main" id="{41EFDA85-7DDE-564B-BDC3-07C7CCB650E3}"/>
              </a:ext>
            </a:extLst>
          </p:cNvPr>
          <p:cNvPicPr>
            <a:picLocks noChangeAspect="1"/>
          </p:cNvPicPr>
          <p:nvPr/>
        </p:nvPicPr>
        <p:blipFill>
          <a:blip r:embed="rId2"/>
          <a:stretch>
            <a:fillRect/>
          </a:stretch>
        </p:blipFill>
        <p:spPr>
          <a:xfrm>
            <a:off x="3978047" y="2053146"/>
            <a:ext cx="7773532" cy="4102698"/>
          </a:xfrm>
          <a:prstGeom prst="rect">
            <a:avLst/>
          </a:prstGeom>
        </p:spPr>
      </p:pic>
    </p:spTree>
    <p:extLst>
      <p:ext uri="{BB962C8B-B14F-4D97-AF65-F5344CB8AC3E}">
        <p14:creationId xmlns:p14="http://schemas.microsoft.com/office/powerpoint/2010/main" val="641980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AA9F65-94B8-41A5-A7FF-23D2CFB116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 name="Rectangle 8">
            <a:extLst>
              <a:ext uri="{FF2B5EF4-FFF2-40B4-BE49-F238E27FC236}">
                <a16:creationId xmlns:a16="http://schemas.microsoft.com/office/drawing/2014/main" id="{7E8B0F8E-3F6C-4541-B9C1-774D80A088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5" name="Rectangle 10">
            <a:extLst>
              <a:ext uri="{FF2B5EF4-FFF2-40B4-BE49-F238E27FC236}">
                <a16:creationId xmlns:a16="http://schemas.microsoft.com/office/drawing/2014/main" id="{7A45F5BC-32D1-41CD-B270-C46F18CA1A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CE57EE13-72B0-4FFA-ACE1-EBDE89340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DEA81853-BCE1-4B7C-922E-A502B7B5FD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4A53F3F5-328C-4AC3-B3C4-6A9D4C3D37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531BDFBB-CED3-9249-88A9-76F0CDA7B8E7}"/>
              </a:ext>
            </a:extLst>
          </p:cNvPr>
          <p:cNvSpPr>
            <a:spLocks noGrp="1"/>
          </p:cNvSpPr>
          <p:nvPr>
            <p:ph type="title"/>
          </p:nvPr>
        </p:nvSpPr>
        <p:spPr>
          <a:xfrm>
            <a:off x="4241830" y="863695"/>
            <a:ext cx="7498617" cy="4947169"/>
          </a:xfrm>
        </p:spPr>
        <p:txBody>
          <a:bodyPr vert="horz" lIns="91440" tIns="45720" rIns="91440" bIns="45720" rtlCol="0" anchor="ctr">
            <a:normAutofit/>
          </a:bodyPr>
          <a:lstStyle/>
          <a:p>
            <a:r>
              <a:rPr lang="en-US" sz="4000" dirty="0">
                <a:solidFill>
                  <a:srgbClr val="FFFFFF"/>
                </a:solidFill>
              </a:rPr>
              <a:t>Agenda Item 2A: SITE ESTABLISHMENT &amp; SITE SET UP</a:t>
            </a:r>
          </a:p>
        </p:txBody>
      </p:sp>
      <p:sp>
        <p:nvSpPr>
          <p:cNvPr id="19" name="Rectangle 18">
            <a:extLst>
              <a:ext uri="{FF2B5EF4-FFF2-40B4-BE49-F238E27FC236}">
                <a16:creationId xmlns:a16="http://schemas.microsoft.com/office/drawing/2014/main" id="{B38C0B53-F62B-4C6C-948D-0F3A70C42A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644729"/>
            <a:ext cx="3703320" cy="574583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0">
            <a:extLst>
              <a:ext uri="{FF2B5EF4-FFF2-40B4-BE49-F238E27FC236}">
                <a16:creationId xmlns:a16="http://schemas.microsoft.com/office/drawing/2014/main" id="{60ECACBD-42EC-44A4-B0DE-2DEDB73E13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2">
            <a:extLst>
              <a:ext uri="{FF2B5EF4-FFF2-40B4-BE49-F238E27FC236}">
                <a16:creationId xmlns:a16="http://schemas.microsoft.com/office/drawing/2014/main" id="{9BBB5757-5277-4AC5-8E2C-46B13387BC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3643"/>
            <a:ext cx="7503637" cy="94997"/>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798579326"/>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36F6DB7-CF8D-494A-82F6-13B58DCA98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0B7E5194-6E82-4A44-99C3-FE7D87F341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45F5AA9C-578A-E244-A547-21E3A18829B4}"/>
              </a:ext>
            </a:extLst>
          </p:cNvPr>
          <p:cNvSpPr>
            <a:spLocks noGrp="1"/>
          </p:cNvSpPr>
          <p:nvPr>
            <p:ph type="title"/>
          </p:nvPr>
        </p:nvSpPr>
        <p:spPr>
          <a:xfrm>
            <a:off x="764110" y="826346"/>
            <a:ext cx="3171905" cy="1013800"/>
          </a:xfrm>
        </p:spPr>
        <p:txBody>
          <a:bodyPr vert="horz" lIns="91440" tIns="45720" rIns="91440" bIns="45720" rtlCol="0" anchor="b">
            <a:normAutofit/>
          </a:bodyPr>
          <a:lstStyle/>
          <a:p>
            <a:r>
              <a:rPr lang="en-US" sz="2400" dirty="0">
                <a:solidFill>
                  <a:srgbClr val="FFFFFF"/>
                </a:solidFill>
              </a:rPr>
              <a:t>General Site information </a:t>
            </a:r>
          </a:p>
        </p:txBody>
      </p:sp>
      <p:grpSp>
        <p:nvGrpSpPr>
          <p:cNvPr id="15" name="Group 14">
            <a:extLst>
              <a:ext uri="{FF2B5EF4-FFF2-40B4-BE49-F238E27FC236}">
                <a16:creationId xmlns:a16="http://schemas.microsoft.com/office/drawing/2014/main" id="{49FCC1E1-84D3-494D-A0A0-286AFA1C301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46534" y="453643"/>
            <a:ext cx="11298933" cy="98554"/>
            <a:chOff x="446534" y="453643"/>
            <a:chExt cx="11298933" cy="98554"/>
          </a:xfrm>
        </p:grpSpPr>
        <p:sp>
          <p:nvSpPr>
            <p:cNvPr id="16" name="Rectangle 15">
              <a:extLst>
                <a:ext uri="{FF2B5EF4-FFF2-40B4-BE49-F238E27FC236}">
                  <a16:creationId xmlns:a16="http://schemas.microsoft.com/office/drawing/2014/main" id="{96E09E90-FF79-402E-AF01-97A279BEADA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EC6946F8-4B9B-4C51-9F51-2DB377392CC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7B3D2B3D-A285-438C-A344-AED3E46A07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grpSp>
      <p:sp>
        <p:nvSpPr>
          <p:cNvPr id="6" name="Rectangle 5">
            <a:extLst>
              <a:ext uri="{FF2B5EF4-FFF2-40B4-BE49-F238E27FC236}">
                <a16:creationId xmlns:a16="http://schemas.microsoft.com/office/drawing/2014/main" id="{B251F304-553F-854E-BC13-0A4B781A84CC}"/>
              </a:ext>
            </a:extLst>
          </p:cNvPr>
          <p:cNvSpPr/>
          <p:nvPr/>
        </p:nvSpPr>
        <p:spPr>
          <a:xfrm>
            <a:off x="4237673" y="623114"/>
            <a:ext cx="3703320" cy="5611772"/>
          </a:xfrm>
          <a:prstGeom prst="rect">
            <a:avLst/>
          </a:prstGeom>
          <a:solidFill>
            <a:srgbClr val="9030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pPr>
            <a:r>
              <a:rPr lang="en-US" sz="1100" b="1" dirty="0">
                <a:solidFill>
                  <a:srgbClr val="FFFFFF"/>
                </a:solidFill>
              </a:rPr>
              <a:t>Site Operating Hours:</a:t>
            </a:r>
          </a:p>
          <a:p>
            <a:pPr>
              <a:lnSpc>
                <a:spcPct val="90000"/>
              </a:lnSpc>
            </a:pPr>
            <a:endParaRPr lang="en-US" sz="1100" dirty="0">
              <a:solidFill>
                <a:srgbClr val="FFFFFF"/>
              </a:solidFill>
            </a:endParaRPr>
          </a:p>
          <a:p>
            <a:pPr>
              <a:lnSpc>
                <a:spcPct val="90000"/>
              </a:lnSpc>
            </a:pPr>
            <a:r>
              <a:rPr lang="en-US" sz="1100" dirty="0">
                <a:solidFill>
                  <a:srgbClr val="FFFFFF"/>
                </a:solidFill>
              </a:rPr>
              <a:t>Thirdi Group and appointed contractor will adhere  to the hours of work conditioned for this development DA255/19 (Condition E15): </a:t>
            </a:r>
          </a:p>
          <a:p>
            <a:pPr>
              <a:lnSpc>
                <a:spcPct val="90000"/>
              </a:lnSpc>
            </a:pPr>
            <a:endParaRPr lang="en-US" sz="1100" dirty="0">
              <a:solidFill>
                <a:srgbClr val="FFFFFF"/>
              </a:solidFill>
            </a:endParaRPr>
          </a:p>
          <a:p>
            <a:pPr>
              <a:lnSpc>
                <a:spcPct val="90000"/>
              </a:lnSpc>
            </a:pPr>
            <a:endParaRPr lang="en-US" sz="1100" dirty="0">
              <a:solidFill>
                <a:srgbClr val="FFFFFF"/>
              </a:solidFill>
            </a:endParaRPr>
          </a:p>
          <a:p>
            <a:pPr>
              <a:lnSpc>
                <a:spcPct val="90000"/>
              </a:lnSpc>
            </a:pPr>
            <a:endParaRPr lang="en-US" sz="1100" b="1" dirty="0">
              <a:solidFill>
                <a:srgbClr val="FFFFFF"/>
              </a:solidFill>
            </a:endParaRPr>
          </a:p>
          <a:p>
            <a:pPr>
              <a:lnSpc>
                <a:spcPct val="90000"/>
              </a:lnSpc>
            </a:pPr>
            <a:r>
              <a:rPr lang="en-US" sz="1100" dirty="0">
                <a:solidFill>
                  <a:srgbClr val="FFFFFF"/>
                </a:solidFill>
              </a:rPr>
              <a:t>0700 – 1700 Monday to Friday </a:t>
            </a:r>
          </a:p>
          <a:p>
            <a:pPr>
              <a:lnSpc>
                <a:spcPct val="90000"/>
              </a:lnSpc>
            </a:pPr>
            <a:r>
              <a:rPr lang="en-US" sz="1100" dirty="0">
                <a:solidFill>
                  <a:srgbClr val="FFFFFF"/>
                </a:solidFill>
              </a:rPr>
              <a:t>0800 – 1300 Saturday </a:t>
            </a:r>
          </a:p>
          <a:p>
            <a:pPr>
              <a:lnSpc>
                <a:spcPct val="90000"/>
              </a:lnSpc>
            </a:pPr>
            <a:endParaRPr lang="en-US" sz="1100" dirty="0">
              <a:solidFill>
                <a:srgbClr val="FFFFFF"/>
              </a:solidFill>
            </a:endParaRPr>
          </a:p>
          <a:p>
            <a:pPr>
              <a:lnSpc>
                <a:spcPct val="90000"/>
              </a:lnSpc>
            </a:pPr>
            <a:endParaRPr lang="en-US" sz="1100" dirty="0">
              <a:solidFill>
                <a:srgbClr val="FFFFFF"/>
              </a:solidFill>
            </a:endParaRPr>
          </a:p>
          <a:p>
            <a:pPr>
              <a:lnSpc>
                <a:spcPct val="90000"/>
              </a:lnSpc>
            </a:pPr>
            <a:r>
              <a:rPr lang="en-US" sz="1100" dirty="0">
                <a:solidFill>
                  <a:srgbClr val="FFFFFF"/>
                </a:solidFill>
              </a:rPr>
              <a:t>Activities generating noise levels greater than 75dB (A) </a:t>
            </a:r>
          </a:p>
          <a:p>
            <a:pPr>
              <a:lnSpc>
                <a:spcPct val="90000"/>
              </a:lnSpc>
            </a:pPr>
            <a:endParaRPr lang="en-US" sz="1100" dirty="0">
              <a:solidFill>
                <a:srgbClr val="FFFFFF"/>
              </a:solidFill>
            </a:endParaRPr>
          </a:p>
          <a:p>
            <a:pPr>
              <a:lnSpc>
                <a:spcPct val="90000"/>
              </a:lnSpc>
            </a:pPr>
            <a:r>
              <a:rPr lang="en-US" sz="1100" dirty="0">
                <a:solidFill>
                  <a:srgbClr val="FFFFFF"/>
                </a:solidFill>
              </a:rPr>
              <a:t>0800 – 1200 Monday to Friday </a:t>
            </a:r>
          </a:p>
          <a:p>
            <a:pPr>
              <a:lnSpc>
                <a:spcPct val="90000"/>
              </a:lnSpc>
            </a:pPr>
            <a:r>
              <a:rPr lang="en-US" sz="1100" dirty="0">
                <a:solidFill>
                  <a:srgbClr val="FFFFFF"/>
                </a:solidFill>
              </a:rPr>
              <a:t>1400 – 1700 Monday to Friday </a:t>
            </a:r>
          </a:p>
          <a:p>
            <a:pPr>
              <a:lnSpc>
                <a:spcPct val="90000"/>
              </a:lnSpc>
            </a:pPr>
            <a:endParaRPr lang="en-US" sz="1100" dirty="0">
              <a:solidFill>
                <a:srgbClr val="FFFFFF"/>
              </a:solidFill>
            </a:endParaRPr>
          </a:p>
          <a:p>
            <a:pPr>
              <a:lnSpc>
                <a:spcPct val="90000"/>
              </a:lnSpc>
            </a:pPr>
            <a:r>
              <a:rPr lang="en-US" sz="1100" dirty="0">
                <a:solidFill>
                  <a:srgbClr val="FFFFFF"/>
                </a:solidFill>
              </a:rPr>
              <a:t>No Demolition or Excavation works to occur on weekends</a:t>
            </a:r>
          </a:p>
          <a:p>
            <a:pPr>
              <a:lnSpc>
                <a:spcPct val="90000"/>
              </a:lnSpc>
            </a:pPr>
            <a:endParaRPr lang="en-US" sz="1100" dirty="0">
              <a:solidFill>
                <a:srgbClr val="FFFFFF"/>
              </a:solidFill>
            </a:endParaRPr>
          </a:p>
          <a:p>
            <a:pPr>
              <a:lnSpc>
                <a:spcPct val="90000"/>
              </a:lnSpc>
            </a:pPr>
            <a:endParaRPr lang="en-US" sz="1100" dirty="0">
              <a:solidFill>
                <a:srgbClr val="FFFFFF"/>
              </a:solidFill>
            </a:endParaRPr>
          </a:p>
          <a:p>
            <a:pPr algn="ctr"/>
            <a:endParaRPr lang="en-US" sz="1100" dirty="0"/>
          </a:p>
        </p:txBody>
      </p:sp>
      <p:sp>
        <p:nvSpPr>
          <p:cNvPr id="7" name="TextBox 6">
            <a:extLst>
              <a:ext uri="{FF2B5EF4-FFF2-40B4-BE49-F238E27FC236}">
                <a16:creationId xmlns:a16="http://schemas.microsoft.com/office/drawing/2014/main" id="{6D68D15A-9B0B-F345-9E0E-083C0E82F016}"/>
              </a:ext>
            </a:extLst>
          </p:cNvPr>
          <p:cNvSpPr txBox="1"/>
          <p:nvPr/>
        </p:nvSpPr>
        <p:spPr>
          <a:xfrm>
            <a:off x="8664928" y="1516980"/>
            <a:ext cx="3703320" cy="646331"/>
          </a:xfrm>
          <a:prstGeom prst="rect">
            <a:avLst/>
          </a:prstGeom>
          <a:noFill/>
        </p:spPr>
        <p:txBody>
          <a:bodyPr wrap="square" rtlCol="0">
            <a:spAutoFit/>
          </a:bodyPr>
          <a:lstStyle/>
          <a:p>
            <a:r>
              <a:rPr lang="en-US" b="1" dirty="0">
                <a:solidFill>
                  <a:srgbClr val="FFFFFF"/>
                </a:solidFill>
              </a:rPr>
              <a:t>Site Contacts: </a:t>
            </a:r>
          </a:p>
          <a:p>
            <a:endParaRPr lang="en-US" dirty="0"/>
          </a:p>
        </p:txBody>
      </p:sp>
      <p:sp>
        <p:nvSpPr>
          <p:cNvPr id="19" name="Rectangle 18">
            <a:extLst>
              <a:ext uri="{FF2B5EF4-FFF2-40B4-BE49-F238E27FC236}">
                <a16:creationId xmlns:a16="http://schemas.microsoft.com/office/drawing/2014/main" id="{5AF96CB0-68E3-7946-BA96-159216CBCECB}"/>
              </a:ext>
            </a:extLst>
          </p:cNvPr>
          <p:cNvSpPr/>
          <p:nvPr/>
        </p:nvSpPr>
        <p:spPr>
          <a:xfrm>
            <a:off x="8042147" y="614407"/>
            <a:ext cx="3703320" cy="5611772"/>
          </a:xfrm>
          <a:prstGeom prst="rect">
            <a:avLst/>
          </a:prstGeom>
          <a:solidFill>
            <a:srgbClr val="96A0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100" b="1" dirty="0">
                <a:solidFill>
                  <a:srgbClr val="FFFFFF"/>
                </a:solidFill>
              </a:rPr>
              <a:t>Site Contacts: </a:t>
            </a:r>
          </a:p>
          <a:p>
            <a:endParaRPr lang="en-US" sz="1100" dirty="0"/>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b="1" dirty="0">
                <a:solidFill>
                  <a:srgbClr val="FFFFFF"/>
                </a:solidFill>
              </a:rPr>
              <a:t>Thirdi Group Contacts</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Wallace Bruderlin:</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0403 460 913</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hlinkClick r:id="rId2">
                  <a:extLst>
                    <a:ext uri="{A12FA001-AC4F-418D-AE19-62706E023703}">
                      <ahyp:hlinkClr xmlns:ahyp="http://schemas.microsoft.com/office/drawing/2018/hyperlinkcolor" val="tx"/>
                    </a:ext>
                  </a:extLst>
                </a:hlinkClick>
              </a:rPr>
              <a:t>Wallace@thirdigroup.com.au</a:t>
            </a:r>
            <a:endParaRPr lang="en-AU" sz="1100" dirty="0">
              <a:solidFill>
                <a:srgbClr val="FFFFFF"/>
              </a:solidFill>
            </a:endParaRP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 </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Hayden Clarke:</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0438 147 113</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hlinkClick r:id="rId3">
                  <a:extLst>
                    <a:ext uri="{A12FA001-AC4F-418D-AE19-62706E023703}">
                      <ahyp:hlinkClr xmlns:ahyp="http://schemas.microsoft.com/office/drawing/2018/hyperlinkcolor" val="tx"/>
                    </a:ext>
                  </a:extLst>
                </a:hlinkClick>
              </a:rPr>
              <a:t>hayden@thirdigroup.com.au</a:t>
            </a:r>
            <a:endParaRPr lang="en-AU" sz="1100" dirty="0">
              <a:solidFill>
                <a:srgbClr val="FFFFFF"/>
              </a:solidFill>
            </a:endParaRP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 </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Thirdi Office: 9409 7200</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endParaRPr lang="en-US" sz="1100" b="1" dirty="0">
              <a:solidFill>
                <a:srgbClr val="FFFFFF"/>
              </a:solidFill>
            </a:endParaRP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b="1" dirty="0">
                <a:solidFill>
                  <a:srgbClr val="FFFFFF"/>
                </a:solidFill>
              </a:rPr>
              <a:t>Dilcara Constructions Contact:</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Joe Gittany Phone: 0410 581 855</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Joe Gittany Email: joe@dilcara.com.au</a:t>
            </a:r>
          </a:p>
          <a:p>
            <a:pPr marL="285750" indent="-285750">
              <a:lnSpc>
                <a:spcPct val="90000"/>
              </a:lnSpc>
              <a:spcBef>
                <a:spcPct val="20000"/>
              </a:spcBef>
              <a:spcAft>
                <a:spcPts val="600"/>
              </a:spcAft>
              <a:buClr>
                <a:schemeClr val="accent2"/>
              </a:buClr>
              <a:buSzPct val="92000"/>
              <a:buFont typeface="Wingdings 2" panose="05020102010507070707" pitchFamily="18" charset="2"/>
              <a:buChar char=""/>
            </a:pPr>
            <a:r>
              <a:rPr lang="en-AU" sz="1100" dirty="0">
                <a:solidFill>
                  <a:srgbClr val="FFFFFF"/>
                </a:solidFill>
              </a:rPr>
              <a:t>Dilcara Office: </a:t>
            </a:r>
            <a:r>
              <a:rPr lang="en-AU" sz="1100" dirty="0">
                <a:solidFill>
                  <a:srgbClr val="FFFFFF"/>
                </a:solidFill>
                <a:hlinkClick r:id="rId4">
                  <a:extLst>
                    <a:ext uri="{A12FA001-AC4F-418D-AE19-62706E023703}">
                      <ahyp:hlinkClr xmlns:ahyp="http://schemas.microsoft.com/office/drawing/2018/hyperlinkcolor" val="tx"/>
                    </a:ext>
                  </a:extLst>
                </a:hlinkClick>
              </a:rPr>
              <a:t>1300 594 296</a:t>
            </a:r>
            <a:endParaRPr lang="en-AU" sz="1100" dirty="0">
              <a:solidFill>
                <a:srgbClr val="FFFFFF"/>
              </a:solidFill>
            </a:endParaRPr>
          </a:p>
          <a:p>
            <a:pPr algn="ctr"/>
            <a:endParaRPr lang="en-US" dirty="0"/>
          </a:p>
        </p:txBody>
      </p:sp>
    </p:spTree>
    <p:extLst>
      <p:ext uri="{BB962C8B-B14F-4D97-AF65-F5344CB8AC3E}">
        <p14:creationId xmlns:p14="http://schemas.microsoft.com/office/powerpoint/2010/main" val="3177378641"/>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12">
            <a:extLst>
              <a:ext uri="{FF2B5EF4-FFF2-40B4-BE49-F238E27FC236}">
                <a16:creationId xmlns:a16="http://schemas.microsoft.com/office/drawing/2014/main" id="{3CED7894-4F62-4A6C-8DB5-DB5BE08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14">
            <a:extLst>
              <a:ext uri="{FF2B5EF4-FFF2-40B4-BE49-F238E27FC236}">
                <a16:creationId xmlns:a16="http://schemas.microsoft.com/office/drawing/2014/main" id="{E536F3B4-50F6-4C52-8F76-4EB121471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620" y="457200"/>
            <a:ext cx="3511233" cy="9143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0" name="Content Placeholder 9">
            <a:extLst>
              <a:ext uri="{FF2B5EF4-FFF2-40B4-BE49-F238E27FC236}">
                <a16:creationId xmlns:a16="http://schemas.microsoft.com/office/drawing/2014/main" id="{C5A6487C-72A4-45BA-96F4-62895BC4A609}"/>
              </a:ext>
            </a:extLst>
          </p:cNvPr>
          <p:cNvSpPr>
            <a:spLocks noGrp="1"/>
          </p:cNvSpPr>
          <p:nvPr>
            <p:ph idx="1"/>
          </p:nvPr>
        </p:nvSpPr>
        <p:spPr>
          <a:xfrm>
            <a:off x="609906" y="2340864"/>
            <a:ext cx="3568661" cy="3634486"/>
          </a:xfrm>
        </p:spPr>
        <p:txBody>
          <a:bodyPr>
            <a:normAutofit/>
          </a:bodyPr>
          <a:lstStyle/>
          <a:p>
            <a:endParaRPr lang="en-US" dirty="0"/>
          </a:p>
        </p:txBody>
      </p:sp>
      <p:pic>
        <p:nvPicPr>
          <p:cNvPr id="6" name="Content Placeholder 5" descr="A close up of a map&#10;&#10;Description automatically generated">
            <a:extLst>
              <a:ext uri="{FF2B5EF4-FFF2-40B4-BE49-F238E27FC236}">
                <a16:creationId xmlns:a16="http://schemas.microsoft.com/office/drawing/2014/main" id="{6CF7E387-C064-2444-BA19-A2C45727FBE5}"/>
              </a:ext>
            </a:extLst>
          </p:cNvPr>
          <p:cNvPicPr>
            <a:picLocks noChangeAspect="1"/>
          </p:cNvPicPr>
          <p:nvPr/>
        </p:nvPicPr>
        <p:blipFill>
          <a:blip r:embed="rId2"/>
          <a:stretch>
            <a:fillRect/>
          </a:stretch>
        </p:blipFill>
        <p:spPr>
          <a:xfrm>
            <a:off x="638620" y="0"/>
            <a:ext cx="9728462" cy="6882886"/>
          </a:xfrm>
          <a:prstGeom prst="rect">
            <a:avLst/>
          </a:prstGeom>
        </p:spPr>
      </p:pic>
    </p:spTree>
    <p:extLst>
      <p:ext uri="{BB962C8B-B14F-4D97-AF65-F5344CB8AC3E}">
        <p14:creationId xmlns:p14="http://schemas.microsoft.com/office/powerpoint/2010/main" val="1724627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12">
            <a:extLst>
              <a:ext uri="{FF2B5EF4-FFF2-40B4-BE49-F238E27FC236}">
                <a16:creationId xmlns:a16="http://schemas.microsoft.com/office/drawing/2014/main" id="{3CED7894-4F62-4A6C-8DB5-DB5BE08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14">
            <a:extLst>
              <a:ext uri="{FF2B5EF4-FFF2-40B4-BE49-F238E27FC236}">
                <a16:creationId xmlns:a16="http://schemas.microsoft.com/office/drawing/2014/main" id="{E536F3B4-50F6-4C52-8F76-4EB121471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620" y="457200"/>
            <a:ext cx="3511233" cy="9143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pic>
        <p:nvPicPr>
          <p:cNvPr id="3" name="Content Placeholder 2" descr="A close up of a map&#10;&#10;Description automatically generated">
            <a:extLst>
              <a:ext uri="{FF2B5EF4-FFF2-40B4-BE49-F238E27FC236}">
                <a16:creationId xmlns:a16="http://schemas.microsoft.com/office/drawing/2014/main" id="{E0023DF3-4A82-F24C-93F5-D1FABCBBA392}"/>
              </a:ext>
            </a:extLst>
          </p:cNvPr>
          <p:cNvPicPr>
            <a:picLocks noGrp="1" noChangeAspect="1"/>
          </p:cNvPicPr>
          <p:nvPr>
            <p:ph idx="1"/>
          </p:nvPr>
        </p:nvPicPr>
        <p:blipFill>
          <a:blip r:embed="rId2"/>
          <a:stretch>
            <a:fillRect/>
          </a:stretch>
        </p:blipFill>
        <p:spPr>
          <a:xfrm>
            <a:off x="638620" y="0"/>
            <a:ext cx="9722177" cy="6866311"/>
          </a:xfrm>
        </p:spPr>
      </p:pic>
    </p:spTree>
    <p:extLst>
      <p:ext uri="{BB962C8B-B14F-4D97-AF65-F5344CB8AC3E}">
        <p14:creationId xmlns:p14="http://schemas.microsoft.com/office/powerpoint/2010/main" val="1118041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12">
            <a:extLst>
              <a:ext uri="{FF2B5EF4-FFF2-40B4-BE49-F238E27FC236}">
                <a16:creationId xmlns:a16="http://schemas.microsoft.com/office/drawing/2014/main" id="{3CED7894-4F62-4A6C-8DB5-DB5BE08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14">
            <a:extLst>
              <a:ext uri="{FF2B5EF4-FFF2-40B4-BE49-F238E27FC236}">
                <a16:creationId xmlns:a16="http://schemas.microsoft.com/office/drawing/2014/main" id="{E536F3B4-50F6-4C52-8F76-4EB1214719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8620" y="457200"/>
            <a:ext cx="3511233" cy="9143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pic>
        <p:nvPicPr>
          <p:cNvPr id="3" name="Content Placeholder 2" descr="A close up of a map&#10;&#10;Description automatically generated">
            <a:extLst>
              <a:ext uri="{FF2B5EF4-FFF2-40B4-BE49-F238E27FC236}">
                <a16:creationId xmlns:a16="http://schemas.microsoft.com/office/drawing/2014/main" id="{255F84DF-5746-B24A-B3C6-EBD630D29758}"/>
              </a:ext>
            </a:extLst>
          </p:cNvPr>
          <p:cNvPicPr>
            <a:picLocks noGrp="1" noChangeAspect="1"/>
          </p:cNvPicPr>
          <p:nvPr>
            <p:ph idx="1"/>
          </p:nvPr>
        </p:nvPicPr>
        <p:blipFill>
          <a:blip r:embed="rId2"/>
          <a:stretch>
            <a:fillRect/>
          </a:stretch>
        </p:blipFill>
        <p:spPr>
          <a:xfrm>
            <a:off x="638619" y="0"/>
            <a:ext cx="9730865" cy="6872447"/>
          </a:xfrm>
        </p:spPr>
      </p:pic>
    </p:spTree>
    <p:extLst>
      <p:ext uri="{BB962C8B-B14F-4D97-AF65-F5344CB8AC3E}">
        <p14:creationId xmlns:p14="http://schemas.microsoft.com/office/powerpoint/2010/main" val="3111685242"/>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679</Words>
  <Application>Microsoft Macintosh PowerPoint</Application>
  <PresentationFormat>Widescreen</PresentationFormat>
  <Paragraphs>95</Paragraphs>
  <Slides>19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Calibri</vt:lpstr>
      <vt:lpstr>Gill Sans MT</vt:lpstr>
      <vt:lpstr>Lato</vt:lpstr>
      <vt:lpstr>Lato Bold</vt:lpstr>
      <vt:lpstr>PT Sans</vt:lpstr>
      <vt:lpstr>Wingdings 2</vt:lpstr>
      <vt:lpstr>Dividend</vt:lpstr>
      <vt:lpstr>PowerPoint Presentation</vt:lpstr>
      <vt:lpstr>Kurraba Residences – Construction Committee </vt:lpstr>
      <vt:lpstr>Meeting No. 1 – General Agenda</vt:lpstr>
      <vt:lpstr>Agenda 1: Contractor Introduction</vt:lpstr>
      <vt:lpstr>Agenda Item 2A: SITE ESTABLISHMENT &amp; SITE SET UP</vt:lpstr>
      <vt:lpstr>General Site information </vt:lpstr>
      <vt:lpstr>PowerPoint Presentation</vt:lpstr>
      <vt:lpstr>PowerPoint Presentation</vt:lpstr>
      <vt:lpstr>PowerPoint Presentation</vt:lpstr>
      <vt:lpstr>PowerPoint Presentation</vt:lpstr>
      <vt:lpstr>Agenda Item 2B: Site Update</vt:lpstr>
      <vt:lpstr>Agenda Item 3: Machine / Plant Delivery</vt:lpstr>
      <vt:lpstr>Agenda Item 4: General Construction Programme / Forecast</vt:lpstr>
      <vt:lpstr>AGENDA Item 5: Site / Construction + Traffic Management</vt:lpstr>
      <vt:lpstr>Agenda Item 6: Noise / Dust / Vibration Management</vt:lpstr>
      <vt:lpstr>Dust Suppression</vt:lpstr>
      <vt:lpstr>Agenda Item 7: Community Information Tools</vt:lpstr>
      <vt:lpstr>Agenda Item 8: Discussion / Community Questions</vt:lpstr>
      <vt:lpstr>Agenda Item 9: Notification of Next Meeting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Thirdi Office</dc:creator>
  <cp:lastModifiedBy>Thirdi Office</cp:lastModifiedBy>
  <cp:revision>6</cp:revision>
  <cp:lastPrinted>2020-09-08T07:03:19Z</cp:lastPrinted>
  <dcterms:created xsi:type="dcterms:W3CDTF">2020-09-08T06:27:35Z</dcterms:created>
  <dcterms:modified xsi:type="dcterms:W3CDTF">2020-09-08T07:03:26Z</dcterms:modified>
</cp:coreProperties>
</file>