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5" r:id="rId1"/>
  </p:sldMasterIdLst>
  <p:notesMasterIdLst>
    <p:notesMasterId r:id="rId20"/>
  </p:notesMasterIdLst>
  <p:sldIdLst>
    <p:sldId id="267" r:id="rId2"/>
    <p:sldId id="256" r:id="rId3"/>
    <p:sldId id="268" r:id="rId4"/>
    <p:sldId id="257" r:id="rId5"/>
    <p:sldId id="269" r:id="rId6"/>
    <p:sldId id="270" r:id="rId7"/>
    <p:sldId id="275" r:id="rId8"/>
    <p:sldId id="277" r:id="rId9"/>
    <p:sldId id="276" r:id="rId10"/>
    <p:sldId id="258" r:id="rId11"/>
    <p:sldId id="260" r:id="rId12"/>
    <p:sldId id="261" r:id="rId13"/>
    <p:sldId id="279" r:id="rId14"/>
    <p:sldId id="262" r:id="rId15"/>
    <p:sldId id="263" r:id="rId16"/>
    <p:sldId id="264" r:id="rId17"/>
    <p:sldId id="278" r:id="rId18"/>
    <p:sldId id="265"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A0A7"/>
    <a:srgbClr val="9030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8"/>
    <p:restoredTop sz="94811"/>
  </p:normalViewPr>
  <p:slideViewPr>
    <p:cSldViewPr snapToGrid="0" snapToObjects="1">
      <p:cViewPr varScale="1">
        <p:scale>
          <a:sx n="129" d="100"/>
          <a:sy n="129" d="100"/>
        </p:scale>
        <p:origin x="216" y="45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E6232-9A44-7B4E-8484-0CDEDCF70D7F}" type="datetimeFigureOut">
              <a:rPr lang="en-US" smtClean="0"/>
              <a:t>10/7/20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8E3182-7AC6-9A4A-8FD6-46BDD7080FA2}" type="slidenum">
              <a:rPr lang="en-US" smtClean="0"/>
              <a:t>‹#›</a:t>
            </a:fld>
            <a:endParaRPr lang="en-US" dirty="0"/>
          </a:p>
        </p:txBody>
      </p:sp>
    </p:spTree>
    <p:extLst>
      <p:ext uri="{BB962C8B-B14F-4D97-AF65-F5344CB8AC3E}">
        <p14:creationId xmlns:p14="http://schemas.microsoft.com/office/powerpoint/2010/main" val="1917449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93763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GB"/>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ACEDBF70-E036-E549-855E-C9E487E776FF}" type="datetimeFigureOut">
              <a:rPr lang="en-US" smtClean="0"/>
              <a:t>10/7/20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2481522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CEDBF70-E036-E549-855E-C9E487E776FF}" type="datetimeFigureOut">
              <a:rPr lang="en-US" smtClean="0"/>
              <a:t>10/7/20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943404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ACEDBF70-E036-E549-855E-C9E487E776FF}" type="datetimeFigureOut">
              <a:rPr lang="en-US" smtClean="0"/>
              <a:t>10/7/20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3670762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laceholder (1)">
    <p:bg>
      <p:bgPr>
        <a:solidFill>
          <a:srgbClr val="222328"/>
        </a:solidFill>
        <a:effectLst/>
      </p:bgPr>
    </p:bg>
    <p:spTree>
      <p:nvGrpSpPr>
        <p:cNvPr id="1" name=""/>
        <p:cNvGrpSpPr/>
        <p:nvPr/>
      </p:nvGrpSpPr>
      <p:grpSpPr>
        <a:xfrm>
          <a:off x="0" y="0"/>
          <a:ext cx="0" cy="0"/>
          <a:chOff x="0" y="0"/>
          <a:chExt cx="0" cy="0"/>
        </a:xfrm>
      </p:grpSpPr>
      <p:sp>
        <p:nvSpPr>
          <p:cNvPr id="510" name="Shape 510"/>
          <p:cNvSpPr>
            <a:spLocks noGrp="1"/>
          </p:cNvSpPr>
          <p:nvPr>
            <p:ph type="pic" idx="13"/>
          </p:nvPr>
        </p:nvSpPr>
        <p:spPr>
          <a:xfrm>
            <a:off x="-26492" y="-29072"/>
            <a:ext cx="12244983" cy="6916144"/>
          </a:xfrm>
          <a:prstGeom prst="rect">
            <a:avLst/>
          </a:prstGeom>
        </p:spPr>
        <p:txBody>
          <a:bodyPr lIns="91439" tIns="45719" rIns="91439" bIns="45719" anchor="t">
            <a:noAutofit/>
          </a:bodyPr>
          <a:lstStyle/>
          <a:p>
            <a:endParaRPr dirty="0"/>
          </a:p>
        </p:txBody>
      </p:sp>
      <p:sp>
        <p:nvSpPr>
          <p:cNvPr id="511" name="Shape 511"/>
          <p:cNvSpPr>
            <a:spLocks noGrp="1"/>
          </p:cNvSpPr>
          <p:nvPr>
            <p:ph type="sldNum" sz="quarter" idx="2"/>
          </p:nvPr>
        </p:nvSpPr>
        <p:spPr>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0059647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CEDBF70-E036-E549-855E-C9E487E776FF}" type="datetimeFigureOut">
              <a:rPr lang="en-US" smtClean="0"/>
              <a:t>10/7/20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461303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GB"/>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ACEDBF70-E036-E549-855E-C9E487E776FF}" type="datetimeFigureOut">
              <a:rPr lang="en-US" smtClean="0"/>
              <a:t>10/7/20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3511344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CEDBF70-E036-E549-855E-C9E487E776FF}" type="datetimeFigureOut">
              <a:rPr lang="en-US" smtClean="0"/>
              <a:t>10/7/20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89483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CEDBF70-E036-E549-855E-C9E487E776FF}" type="datetimeFigureOut">
              <a:rPr lang="en-US" smtClean="0"/>
              <a:t>10/7/20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907928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CEDBF70-E036-E549-855E-C9E487E776FF}" type="datetimeFigureOut">
              <a:rPr lang="en-US" smtClean="0"/>
              <a:t>10/7/20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281470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EDBF70-E036-E549-855E-C9E487E776FF}" type="datetimeFigureOut">
              <a:rPr lang="en-US" smtClean="0"/>
              <a:t>10/7/20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3950961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GB"/>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EDBF70-E036-E549-855E-C9E487E776FF}" type="datetimeFigureOut">
              <a:rPr lang="en-US" smtClean="0"/>
              <a:t>10/7/20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1109092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GB"/>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dirty="0"/>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CEDBF70-E036-E549-855E-C9E487E776FF}" type="datetimeFigureOut">
              <a:rPr lang="en-US" smtClean="0"/>
              <a:t>10/7/20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501005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GB"/>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ACEDBF70-E036-E549-855E-C9E487E776FF}" type="datetimeFigureOut">
              <a:rPr lang="en-US" smtClean="0"/>
              <a:t>10/7/20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B4A3B9B1-850E-794B-B751-B0F728922CB6}" type="slidenum">
              <a:rPr lang="en-US" smtClean="0"/>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89777288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k-XXshfXyO0" TargetMode="External"/><Relationship Id="rId2" Type="http://schemas.openxmlformats.org/officeDocument/2006/relationships/hyperlink" Target="https://www.youtube.com/watch?v=ONFgdo17L24"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Shape 636"/>
          <p:cNvSpPr/>
          <p:nvPr/>
        </p:nvSpPr>
        <p:spPr>
          <a:xfrm>
            <a:off x="3488459" y="2941687"/>
            <a:ext cx="5215082" cy="974626"/>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defRPr sz="12000" spc="6000">
                <a:solidFill>
                  <a:srgbClr val="FFFFFF"/>
                </a:solidFill>
                <a:latin typeface="Montserrat-Regular"/>
                <a:ea typeface="Montserrat-Regular"/>
                <a:cs typeface="Montserrat-Regular"/>
                <a:sym typeface="Montserrat-Regular"/>
              </a:defRPr>
            </a:lvl1pPr>
          </a:lstStyle>
          <a:p>
            <a:pPr algn="ctr"/>
            <a:r>
              <a:rPr lang="en-AU" sz="6000" b="1" spc="300" dirty="0">
                <a:latin typeface="Lato" panose="020F0502020204030203" pitchFamily="34" charset="77"/>
              </a:rPr>
              <a:t>THIRDi GROUP</a:t>
            </a:r>
            <a:endParaRPr sz="6000" b="1" spc="300" dirty="0">
              <a:latin typeface="Lato" panose="020F0502020204030203" pitchFamily="34" charset="77"/>
            </a:endParaRPr>
          </a:p>
        </p:txBody>
      </p:sp>
      <p:sp>
        <p:nvSpPr>
          <p:cNvPr id="637" name="Shape 637"/>
          <p:cNvSpPr/>
          <p:nvPr/>
        </p:nvSpPr>
        <p:spPr>
          <a:xfrm>
            <a:off x="4873110" y="4019562"/>
            <a:ext cx="2498761" cy="327397"/>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nSpc>
                <a:spcPct val="170000"/>
              </a:lnSpc>
              <a:defRPr sz="2400" spc="1920">
                <a:solidFill>
                  <a:srgbClr val="FFFFFF"/>
                </a:solidFill>
                <a:latin typeface="Lato Bold"/>
                <a:ea typeface="Lato Bold"/>
                <a:cs typeface="Lato Bold"/>
                <a:sym typeface="Lato Bold"/>
              </a:defRPr>
            </a:lvl1pPr>
          </a:lstStyle>
          <a:p>
            <a:pPr algn="ctr"/>
            <a:r>
              <a:rPr lang="en-AU" sz="1200" spc="300" dirty="0"/>
              <a:t>#INNOVATIVE BRILLIANCE</a:t>
            </a:r>
            <a:endParaRPr sz="1200" spc="300" dirty="0"/>
          </a:p>
        </p:txBody>
      </p:sp>
      <p:pic>
        <p:nvPicPr>
          <p:cNvPr id="5" name="Picture Placeholder 13">
            <a:extLst>
              <a:ext uri="{FF2B5EF4-FFF2-40B4-BE49-F238E27FC236}">
                <a16:creationId xmlns:a16="http://schemas.microsoft.com/office/drawing/2014/main" id="{45ACE41B-2CF1-5F45-9240-325834301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6754" y="1112388"/>
            <a:ext cx="1718495" cy="1718495"/>
          </a:xfrm>
          <a:prstGeom prst="rect">
            <a:avLst/>
          </a:prstGeom>
          <a:ln w="12700">
            <a:miter lim="400000"/>
          </a:ln>
          <a:extLst>
            <a:ext uri="{C572A759-6A51-4108-AA02-DFA0A04FC94B}">
              <ma14:wrappingTextBoxFlag xmlns:ma14="http://schemas.microsoft.com/office/mac/drawingml/2011/main" xmlns="" val="1"/>
            </a:ext>
          </a:extLst>
        </p:spPr>
      </p:pic>
      <p:sp>
        <p:nvSpPr>
          <p:cNvPr id="6" name="Shape 721">
            <a:extLst>
              <a:ext uri="{FF2B5EF4-FFF2-40B4-BE49-F238E27FC236}">
                <a16:creationId xmlns:a16="http://schemas.microsoft.com/office/drawing/2014/main" id="{40B7E2FE-9538-5B4F-A1A3-7CD9D25187C2}"/>
              </a:ext>
            </a:extLst>
          </p:cNvPr>
          <p:cNvSpPr/>
          <p:nvPr/>
        </p:nvSpPr>
        <p:spPr>
          <a:xfrm>
            <a:off x="5089879" y="6365795"/>
            <a:ext cx="2012241" cy="257443"/>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ctr">
            <a:spAutoFit/>
          </a:bodyPr>
          <a:lstStyle>
            <a:lvl1pPr algn="r">
              <a:lnSpc>
                <a:spcPct val="170000"/>
              </a:lnSpc>
              <a:defRPr sz="1500" cap="all" spc="300">
                <a:solidFill>
                  <a:srgbClr val="C1C5C6"/>
                </a:solidFill>
                <a:latin typeface="Lato Bold"/>
                <a:ea typeface="Lato Bold"/>
                <a:cs typeface="Lato Bold"/>
                <a:sym typeface="Lato Bold"/>
              </a:defRPr>
            </a:lvl1pPr>
          </a:lstStyle>
          <a:p>
            <a:pPr algn="ctr"/>
            <a:r>
              <a:rPr lang="en-AU" sz="900" b="1" dirty="0" err="1">
                <a:latin typeface="PT Sans" panose="020B0503020203020204" pitchFamily="34" charset="77"/>
              </a:rPr>
              <a:t>THIRDIGROUP.com.au</a:t>
            </a:r>
            <a:endParaRPr sz="900" b="1" dirty="0">
              <a:latin typeface="PT Sans" panose="020B0503020203020204" pitchFamily="34" charset="77"/>
            </a:endParaRPr>
          </a:p>
        </p:txBody>
      </p:sp>
    </p:spTree>
    <p:extLst>
      <p:ext uri="{BB962C8B-B14F-4D97-AF65-F5344CB8AC3E}">
        <p14:creationId xmlns:p14="http://schemas.microsoft.com/office/powerpoint/2010/main" val="3084693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BDFBB-CED3-9249-88A9-76F0CDA7B8E7}"/>
              </a:ext>
            </a:extLst>
          </p:cNvPr>
          <p:cNvSpPr>
            <a:spLocks noGrp="1"/>
          </p:cNvSpPr>
          <p:nvPr>
            <p:ph type="title"/>
          </p:nvPr>
        </p:nvSpPr>
        <p:spPr>
          <a:xfrm>
            <a:off x="581192" y="702156"/>
            <a:ext cx="6873857" cy="1013800"/>
          </a:xfrm>
        </p:spPr>
        <p:txBody>
          <a:bodyPr/>
          <a:lstStyle/>
          <a:p>
            <a:r>
              <a:rPr lang="en-US" dirty="0"/>
              <a:t>Agenda Item 3: Machine / Plant Delivery</a:t>
            </a:r>
          </a:p>
        </p:txBody>
      </p:sp>
      <p:sp>
        <p:nvSpPr>
          <p:cNvPr id="3" name="TextBox 2">
            <a:extLst>
              <a:ext uri="{FF2B5EF4-FFF2-40B4-BE49-F238E27FC236}">
                <a16:creationId xmlns:a16="http://schemas.microsoft.com/office/drawing/2014/main" id="{F062E5A3-AF45-EA49-84D4-8CDEB07B56DD}"/>
              </a:ext>
            </a:extLst>
          </p:cNvPr>
          <p:cNvSpPr txBox="1"/>
          <p:nvPr/>
        </p:nvSpPr>
        <p:spPr>
          <a:xfrm>
            <a:off x="234689" y="2094234"/>
            <a:ext cx="3907004" cy="3970318"/>
          </a:xfrm>
          <a:prstGeom prst="rect">
            <a:avLst/>
          </a:prstGeom>
          <a:noFill/>
        </p:spPr>
        <p:txBody>
          <a:bodyPr wrap="square" rtlCol="0">
            <a:spAutoFit/>
          </a:bodyPr>
          <a:lstStyle/>
          <a:p>
            <a:r>
              <a:rPr lang="en-US" dirty="0"/>
              <a:t>Plant On-site:</a:t>
            </a:r>
          </a:p>
          <a:p>
            <a:pPr marL="285750" indent="-285750">
              <a:buFont typeface="Arial" panose="020B0604020202020204" pitchFamily="34" charset="0"/>
              <a:buChar char="•"/>
            </a:pPr>
            <a:r>
              <a:rPr lang="en-US" dirty="0"/>
              <a:t>We currently have 2 x 35T machines on site which we used for demolitions, and currently using for load out and separation of debris. </a:t>
            </a:r>
          </a:p>
          <a:p>
            <a:pPr marL="285750" indent="-285750">
              <a:buFont typeface="Arial" panose="020B0604020202020204" pitchFamily="34" charset="0"/>
              <a:buChar char="•"/>
            </a:pPr>
            <a:endParaRPr lang="en-US" dirty="0"/>
          </a:p>
          <a:p>
            <a:r>
              <a:rPr lang="en-US" dirty="0"/>
              <a:t>Upcoming Delivery:</a:t>
            </a:r>
          </a:p>
          <a:p>
            <a:pPr marL="285750" indent="-285750">
              <a:buFont typeface="Arial" panose="020B0604020202020204" pitchFamily="34" charset="0"/>
              <a:buChar char="•"/>
            </a:pPr>
            <a:r>
              <a:rPr lang="en-US" dirty="0"/>
              <a:t>A notice has been issued to residents of Kurraba point this yesterday for the delivery of a Piling Rig to site on Monday 12</a:t>
            </a:r>
            <a:r>
              <a:rPr lang="en-US" baseline="30000" dirty="0"/>
              <a:t>th</a:t>
            </a:r>
            <a:r>
              <a:rPr lang="en-US" dirty="0"/>
              <a:t>. </a:t>
            </a:r>
          </a:p>
          <a:p>
            <a:pPr marL="285750" indent="-285750">
              <a:buFont typeface="Arial" panose="020B0604020202020204" pitchFamily="34" charset="0"/>
              <a:buChar char="•"/>
            </a:pPr>
            <a:r>
              <a:rPr lang="en-US" dirty="0"/>
              <a:t>This machine will be used to bore holes for the pile cages, which retain the basement wall for excavation. </a:t>
            </a:r>
          </a:p>
        </p:txBody>
      </p:sp>
      <p:pic>
        <p:nvPicPr>
          <p:cNvPr id="1026" name="Picture 2" descr="Bored piles | Keller Australia">
            <a:extLst>
              <a:ext uri="{FF2B5EF4-FFF2-40B4-BE49-F238E27FC236}">
                <a16:creationId xmlns:a16="http://schemas.microsoft.com/office/drawing/2014/main" id="{76C1E2FD-97A5-1749-9DB9-30DF77E943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1339" y="2094234"/>
            <a:ext cx="3150646" cy="42008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Text, letter&#10;&#10;Description automatically generated">
            <a:extLst>
              <a:ext uri="{FF2B5EF4-FFF2-40B4-BE49-F238E27FC236}">
                <a16:creationId xmlns:a16="http://schemas.microsoft.com/office/drawing/2014/main" id="{F123C8B9-03E8-5C41-9312-DD050853B49C}"/>
              </a:ext>
            </a:extLst>
          </p:cNvPr>
          <p:cNvPicPr>
            <a:picLocks noChangeAspect="1"/>
          </p:cNvPicPr>
          <p:nvPr/>
        </p:nvPicPr>
        <p:blipFill>
          <a:blip r:embed="rId3"/>
          <a:stretch>
            <a:fillRect/>
          </a:stretch>
        </p:blipFill>
        <p:spPr>
          <a:xfrm>
            <a:off x="7619877" y="602428"/>
            <a:ext cx="4337434" cy="5586874"/>
          </a:xfrm>
          <a:prstGeom prst="rect">
            <a:avLst/>
          </a:prstGeom>
        </p:spPr>
      </p:pic>
    </p:spTree>
    <p:extLst>
      <p:ext uri="{BB962C8B-B14F-4D97-AF65-F5344CB8AC3E}">
        <p14:creationId xmlns:p14="http://schemas.microsoft.com/office/powerpoint/2010/main" val="547089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79FC7-E28F-E042-B8BC-009B6AB557D3}"/>
              </a:ext>
            </a:extLst>
          </p:cNvPr>
          <p:cNvSpPr>
            <a:spLocks noGrp="1"/>
          </p:cNvSpPr>
          <p:nvPr>
            <p:ph type="title"/>
          </p:nvPr>
        </p:nvSpPr>
        <p:spPr/>
        <p:txBody>
          <a:bodyPr/>
          <a:lstStyle/>
          <a:p>
            <a:r>
              <a:rPr lang="en-US" dirty="0"/>
              <a:t>Agenda Item 4: General Construction Programme / Forecast – Tracking 2 weeks ahead</a:t>
            </a:r>
          </a:p>
        </p:txBody>
      </p:sp>
      <p:pic>
        <p:nvPicPr>
          <p:cNvPr id="4" name="Picture 3" descr="Timeline&#10;&#10;Description automatically generated">
            <a:extLst>
              <a:ext uri="{FF2B5EF4-FFF2-40B4-BE49-F238E27FC236}">
                <a16:creationId xmlns:a16="http://schemas.microsoft.com/office/drawing/2014/main" id="{D0714055-715B-E74E-B77C-F8CB678516F6}"/>
              </a:ext>
            </a:extLst>
          </p:cNvPr>
          <p:cNvPicPr>
            <a:picLocks noChangeAspect="1"/>
          </p:cNvPicPr>
          <p:nvPr/>
        </p:nvPicPr>
        <p:blipFill rotWithShape="1">
          <a:blip r:embed="rId2"/>
          <a:srcRect t="3965"/>
          <a:stretch/>
        </p:blipFill>
        <p:spPr>
          <a:xfrm>
            <a:off x="2022437" y="1788570"/>
            <a:ext cx="8078994" cy="5021186"/>
          </a:xfrm>
          <a:prstGeom prst="rect">
            <a:avLst/>
          </a:prstGeom>
        </p:spPr>
      </p:pic>
    </p:spTree>
    <p:extLst>
      <p:ext uri="{BB962C8B-B14F-4D97-AF65-F5344CB8AC3E}">
        <p14:creationId xmlns:p14="http://schemas.microsoft.com/office/powerpoint/2010/main" val="4276521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9">
            <a:extLst>
              <a:ext uri="{FF2B5EF4-FFF2-40B4-BE49-F238E27FC236}">
                <a16:creationId xmlns:a16="http://schemas.microsoft.com/office/drawing/2014/main" id="{42AC7AAA-F039-4011-98DE-17464A67B2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449FD9-A8B7-3449-A2C3-2750552A94EB}"/>
              </a:ext>
            </a:extLst>
          </p:cNvPr>
          <p:cNvSpPr>
            <a:spLocks noGrp="1"/>
          </p:cNvSpPr>
          <p:nvPr>
            <p:ph type="title"/>
          </p:nvPr>
        </p:nvSpPr>
        <p:spPr>
          <a:xfrm>
            <a:off x="581192" y="702156"/>
            <a:ext cx="7225075" cy="1013800"/>
          </a:xfrm>
        </p:spPr>
        <p:txBody>
          <a:bodyPr>
            <a:normAutofit/>
          </a:bodyPr>
          <a:lstStyle/>
          <a:p>
            <a:r>
              <a:rPr lang="en-US">
                <a:solidFill>
                  <a:schemeClr val="accent1"/>
                </a:solidFill>
              </a:rPr>
              <a:t>AGENDA Item 5: Ausgrid Outage</a:t>
            </a:r>
          </a:p>
        </p:txBody>
      </p:sp>
      <p:grpSp>
        <p:nvGrpSpPr>
          <p:cNvPr id="24" name="Group 11">
            <a:extLst>
              <a:ext uri="{FF2B5EF4-FFF2-40B4-BE49-F238E27FC236}">
                <a16:creationId xmlns:a16="http://schemas.microsoft.com/office/drawing/2014/main" id="{85EBB90B-3A54-4B2B-9FA6-7B47E1075F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3" name="Rectangle 12">
              <a:extLst>
                <a:ext uri="{FF2B5EF4-FFF2-40B4-BE49-F238E27FC236}">
                  <a16:creationId xmlns:a16="http://schemas.microsoft.com/office/drawing/2014/main" id="{E04116F5-E398-4593-B279-7099177A09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DC1AD6AE-28AC-4C67-A749-1BC18D86C3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D122DC0F-D6EF-4A88-9742-855D48E4E2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3" name="Content Placeholder 2">
            <a:extLst>
              <a:ext uri="{FF2B5EF4-FFF2-40B4-BE49-F238E27FC236}">
                <a16:creationId xmlns:a16="http://schemas.microsoft.com/office/drawing/2014/main" id="{D98E9346-FBF6-904B-BF44-6B3E80DE6A5C}"/>
              </a:ext>
            </a:extLst>
          </p:cNvPr>
          <p:cNvSpPr>
            <a:spLocks noGrp="1"/>
          </p:cNvSpPr>
          <p:nvPr>
            <p:ph idx="1"/>
          </p:nvPr>
        </p:nvSpPr>
        <p:spPr>
          <a:xfrm>
            <a:off x="581194" y="1896533"/>
            <a:ext cx="7225074" cy="3962266"/>
          </a:xfrm>
        </p:spPr>
        <p:txBody>
          <a:bodyPr>
            <a:normAutofit/>
          </a:bodyPr>
          <a:lstStyle/>
          <a:p>
            <a:pPr>
              <a:lnSpc>
                <a:spcPct val="90000"/>
              </a:lnSpc>
            </a:pPr>
            <a:r>
              <a:rPr lang="en-AU" sz="1500" dirty="0"/>
              <a:t>We have now received confirmation of the electrical outage date from Ausgrid, to underground the powerlines on Kurraba Road. This date is the 20</a:t>
            </a:r>
            <a:r>
              <a:rPr lang="en-AU" sz="1500" baseline="30000" dirty="0"/>
              <a:t>th</a:t>
            </a:r>
            <a:r>
              <a:rPr lang="en-AU" sz="1500" dirty="0"/>
              <a:t> of October 2020. </a:t>
            </a:r>
          </a:p>
          <a:p>
            <a:pPr marL="0" indent="0">
              <a:lnSpc>
                <a:spcPct val="90000"/>
              </a:lnSpc>
              <a:buNone/>
            </a:pPr>
            <a:r>
              <a:rPr lang="en-AU" sz="1500" b="1" dirty="0"/>
              <a:t>Details of Planned Outage:</a:t>
            </a:r>
            <a:endParaRPr lang="en-AU" sz="1500" dirty="0"/>
          </a:p>
          <a:p>
            <a:pPr lvl="0">
              <a:lnSpc>
                <a:spcPct val="90000"/>
              </a:lnSpc>
            </a:pPr>
            <a:r>
              <a:rPr lang="en-AU" sz="1500" dirty="0"/>
              <a:t>8:00am-6:00pm 20</a:t>
            </a:r>
            <a:r>
              <a:rPr lang="en-AU" sz="1500" baseline="30000" dirty="0"/>
              <a:t>th</a:t>
            </a:r>
            <a:r>
              <a:rPr lang="en-AU" sz="1500" dirty="0"/>
              <a:t> October 2020. </a:t>
            </a:r>
          </a:p>
          <a:p>
            <a:pPr>
              <a:lnSpc>
                <a:spcPct val="90000"/>
              </a:lnSpc>
            </a:pPr>
            <a:r>
              <a:rPr lang="en-AU" sz="1500" dirty="0"/>
              <a:t>During this time, the power to Kurraba Point will be turned off by Ausgrid. The road will have very limited access along the Eastern Side of the loop around Kurraba Point. A traffic diversion will be set up along Baden Road.  </a:t>
            </a:r>
          </a:p>
          <a:p>
            <a:pPr marL="0" indent="0">
              <a:lnSpc>
                <a:spcPct val="90000"/>
              </a:lnSpc>
              <a:buNone/>
            </a:pPr>
            <a:r>
              <a:rPr lang="en-AU" sz="1500" b="1" dirty="0"/>
              <a:t>The scope of work will involve:</a:t>
            </a:r>
            <a:endParaRPr lang="en-AU" sz="1500" dirty="0"/>
          </a:p>
          <a:p>
            <a:pPr lvl="0">
              <a:lnSpc>
                <a:spcPct val="90000"/>
              </a:lnSpc>
            </a:pPr>
            <a:r>
              <a:rPr lang="en-AU" sz="1500" dirty="0"/>
              <a:t>Turn off power to allow the works to be undertaken safely. </a:t>
            </a:r>
          </a:p>
          <a:p>
            <a:pPr lvl="0">
              <a:lnSpc>
                <a:spcPct val="90000"/>
              </a:lnSpc>
            </a:pPr>
            <a:r>
              <a:rPr lang="en-AU" sz="1500" dirty="0"/>
              <a:t>Disconnect existing power lines being replaced. </a:t>
            </a:r>
          </a:p>
          <a:p>
            <a:pPr lvl="0">
              <a:lnSpc>
                <a:spcPct val="90000"/>
              </a:lnSpc>
            </a:pPr>
            <a:r>
              <a:rPr lang="en-AU" sz="1500" dirty="0"/>
              <a:t>Connect new underground power to the substation. </a:t>
            </a:r>
          </a:p>
          <a:p>
            <a:pPr lvl="0">
              <a:lnSpc>
                <a:spcPct val="90000"/>
              </a:lnSpc>
            </a:pPr>
            <a:r>
              <a:rPr lang="en-AU" sz="1500" dirty="0"/>
              <a:t>Removal of all dis-continued power poles and associated overhead cables. </a:t>
            </a:r>
          </a:p>
          <a:p>
            <a:pPr lvl="0">
              <a:lnSpc>
                <a:spcPct val="90000"/>
              </a:lnSpc>
            </a:pPr>
            <a:r>
              <a:rPr lang="en-AU" sz="1500" dirty="0"/>
              <a:t>Install 2 x new telegraph poles and adjoining outreach streetlights. </a:t>
            </a:r>
          </a:p>
          <a:p>
            <a:pPr>
              <a:lnSpc>
                <a:spcPct val="90000"/>
              </a:lnSpc>
            </a:pPr>
            <a:endParaRPr lang="en-US" sz="1500" dirty="0"/>
          </a:p>
        </p:txBody>
      </p:sp>
      <p:pic>
        <p:nvPicPr>
          <p:cNvPr id="5" name="Picture 4" descr="Diagram&#10;&#10;Description automatically generated">
            <a:extLst>
              <a:ext uri="{FF2B5EF4-FFF2-40B4-BE49-F238E27FC236}">
                <a16:creationId xmlns:a16="http://schemas.microsoft.com/office/drawing/2014/main" id="{FA954232-C988-0348-91C3-E2169DB7874F}"/>
              </a:ext>
            </a:extLst>
          </p:cNvPr>
          <p:cNvPicPr>
            <a:picLocks noChangeAspect="1"/>
          </p:cNvPicPr>
          <p:nvPr/>
        </p:nvPicPr>
        <p:blipFill rotWithShape="1">
          <a:blip r:embed="rId2"/>
          <a:srcRect l="6485" r="52843" b="1"/>
          <a:stretch/>
        </p:blipFill>
        <p:spPr>
          <a:xfrm>
            <a:off x="8042147" y="600075"/>
            <a:ext cx="3695828" cy="5792788"/>
          </a:xfrm>
          <a:prstGeom prst="rect">
            <a:avLst/>
          </a:prstGeom>
        </p:spPr>
      </p:pic>
    </p:spTree>
    <p:extLst>
      <p:ext uri="{BB962C8B-B14F-4D97-AF65-F5344CB8AC3E}">
        <p14:creationId xmlns:p14="http://schemas.microsoft.com/office/powerpoint/2010/main" val="2846326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691D59-8F51-4DD8-AD41-D568D29B08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204AEF18-0627-48F3-9B3D-F7E8F050B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CEAEE08A-C572-438F-9753-B0D527A515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DB93146F-62ED-4C59-844C-0935D0FB50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BF3D65BA-1C65-40FB-92EF-83951BDC1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Diagram&#10;&#10;Description automatically generated">
            <a:extLst>
              <a:ext uri="{FF2B5EF4-FFF2-40B4-BE49-F238E27FC236}">
                <a16:creationId xmlns:a16="http://schemas.microsoft.com/office/drawing/2014/main" id="{3B4A8EA4-3997-E145-9E81-D838983B07D6}"/>
              </a:ext>
            </a:extLst>
          </p:cNvPr>
          <p:cNvPicPr>
            <a:picLocks noGrp="1" noChangeAspect="1"/>
          </p:cNvPicPr>
          <p:nvPr>
            <p:ph idx="1"/>
          </p:nvPr>
        </p:nvPicPr>
        <p:blipFill>
          <a:blip r:embed="rId2"/>
          <a:stretch>
            <a:fillRect/>
          </a:stretch>
        </p:blipFill>
        <p:spPr>
          <a:xfrm>
            <a:off x="1321903" y="124691"/>
            <a:ext cx="5459089" cy="6733309"/>
          </a:xfrm>
          <a:prstGeom prst="rect">
            <a:avLst/>
          </a:prstGeom>
        </p:spPr>
      </p:pic>
      <p:sp>
        <p:nvSpPr>
          <p:cNvPr id="20" name="Rectangle 19">
            <a:extLst>
              <a:ext uri="{FF2B5EF4-FFF2-40B4-BE49-F238E27FC236}">
                <a16:creationId xmlns:a16="http://schemas.microsoft.com/office/drawing/2014/main" id="{ADF52CCA-FCDD-49A0-BFFC-3BD41F1B82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D4A0FB7D-FD43-D948-9FB5-8249FFFFE3CB}"/>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a:solidFill>
                  <a:srgbClr val="FFFFFF"/>
                </a:solidFill>
              </a:rPr>
              <a:t>Outage affected Areas</a:t>
            </a:r>
          </a:p>
        </p:txBody>
      </p:sp>
    </p:spTree>
    <p:extLst>
      <p:ext uri="{BB962C8B-B14F-4D97-AF65-F5344CB8AC3E}">
        <p14:creationId xmlns:p14="http://schemas.microsoft.com/office/powerpoint/2010/main" val="3648553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79A26B8-6C4E-452B-ADD3-ED324A7AB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B4167E1-E2B0-4192-8DA2-6967DDFF87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560996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40E899A5-B99E-614F-A460-6F122EA74505}"/>
              </a:ext>
            </a:extLst>
          </p:cNvPr>
          <p:cNvSpPr>
            <a:spLocks noGrp="1"/>
          </p:cNvSpPr>
          <p:nvPr>
            <p:ph type="title"/>
          </p:nvPr>
        </p:nvSpPr>
        <p:spPr>
          <a:xfrm>
            <a:off x="762119" y="791575"/>
            <a:ext cx="4968489" cy="642680"/>
          </a:xfrm>
        </p:spPr>
        <p:txBody>
          <a:bodyPr>
            <a:normAutofit fontScale="90000"/>
          </a:bodyPr>
          <a:lstStyle/>
          <a:p>
            <a:r>
              <a:rPr lang="en-US" dirty="0">
                <a:solidFill>
                  <a:srgbClr val="FFFFFF"/>
                </a:solidFill>
              </a:rPr>
              <a:t>On-site Team &amp; preparation</a:t>
            </a:r>
          </a:p>
        </p:txBody>
      </p:sp>
      <p:sp>
        <p:nvSpPr>
          <p:cNvPr id="17" name="Rectangle 16">
            <a:extLst>
              <a:ext uri="{FF2B5EF4-FFF2-40B4-BE49-F238E27FC236}">
                <a16:creationId xmlns:a16="http://schemas.microsoft.com/office/drawing/2014/main" id="{D03E4FEE-2E6A-44AB-B6BA-C1AD0CD6D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560581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0817EB59-13B3-43DA-9B91-A7CC174A6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4318" y="457200"/>
            <a:ext cx="5600007"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0D35142C-0C8D-5E47-BD69-1E77193E77C0}"/>
              </a:ext>
            </a:extLst>
          </p:cNvPr>
          <p:cNvSpPr>
            <a:spLocks noGrp="1"/>
          </p:cNvSpPr>
          <p:nvPr>
            <p:ph idx="1"/>
          </p:nvPr>
        </p:nvSpPr>
        <p:spPr>
          <a:xfrm>
            <a:off x="669176" y="1584069"/>
            <a:ext cx="4947221" cy="4471304"/>
          </a:xfrm>
        </p:spPr>
        <p:txBody>
          <a:bodyPr>
            <a:normAutofit/>
          </a:bodyPr>
          <a:lstStyle/>
          <a:p>
            <a:pPr marL="0" indent="0">
              <a:lnSpc>
                <a:spcPct val="90000"/>
              </a:lnSpc>
              <a:buNone/>
            </a:pPr>
            <a:r>
              <a:rPr lang="en-AU" sz="900" b="1" dirty="0">
                <a:solidFill>
                  <a:srgbClr val="FFFFFF"/>
                </a:solidFill>
              </a:rPr>
              <a:t>The team on site will consist of:</a:t>
            </a:r>
            <a:endParaRPr lang="en-AU" sz="900" dirty="0">
              <a:solidFill>
                <a:srgbClr val="FFFFFF"/>
              </a:solidFill>
            </a:endParaRPr>
          </a:p>
          <a:p>
            <a:pPr lvl="0">
              <a:lnSpc>
                <a:spcPct val="90000"/>
              </a:lnSpc>
            </a:pPr>
            <a:r>
              <a:rPr lang="en-AU" sz="900" dirty="0">
                <a:solidFill>
                  <a:srgbClr val="FFFFFF"/>
                </a:solidFill>
              </a:rPr>
              <a:t>3 x bucket trucks</a:t>
            </a:r>
          </a:p>
          <a:p>
            <a:pPr lvl="0">
              <a:lnSpc>
                <a:spcPct val="90000"/>
              </a:lnSpc>
            </a:pPr>
            <a:r>
              <a:rPr lang="en-AU" sz="900" dirty="0">
                <a:solidFill>
                  <a:srgbClr val="FFFFFF"/>
                </a:solidFill>
              </a:rPr>
              <a:t>2 x bore &amp; crane</a:t>
            </a:r>
          </a:p>
          <a:p>
            <a:pPr lvl="0">
              <a:lnSpc>
                <a:spcPct val="90000"/>
              </a:lnSpc>
            </a:pPr>
            <a:r>
              <a:rPr lang="en-AU" sz="900" dirty="0">
                <a:solidFill>
                  <a:srgbClr val="FFFFFF"/>
                </a:solidFill>
              </a:rPr>
              <a:t>5-6 work vehicles</a:t>
            </a:r>
          </a:p>
          <a:p>
            <a:pPr lvl="0">
              <a:lnSpc>
                <a:spcPct val="90000"/>
              </a:lnSpc>
            </a:pPr>
            <a:r>
              <a:rPr lang="en-AU" sz="900" dirty="0">
                <a:solidFill>
                  <a:srgbClr val="FFFFFF"/>
                </a:solidFill>
              </a:rPr>
              <a:t>2 x excavators </a:t>
            </a:r>
          </a:p>
          <a:p>
            <a:pPr marL="0" indent="0">
              <a:lnSpc>
                <a:spcPct val="90000"/>
              </a:lnSpc>
              <a:buNone/>
            </a:pPr>
            <a:r>
              <a:rPr lang="en-AU" sz="900" dirty="0">
                <a:solidFill>
                  <a:srgbClr val="FFFFFF"/>
                </a:solidFill>
              </a:rPr>
              <a:t>We understand this is major in convenience to all affected by this outage, made increasingly difficult by the Covid-19 work at home requirements. We have attempted to reduce this impact by consolidating all works into 1 x slightly longer outage and closure, rather than 2 x outages. </a:t>
            </a:r>
          </a:p>
          <a:p>
            <a:pPr marL="0" indent="0">
              <a:lnSpc>
                <a:spcPct val="90000"/>
              </a:lnSpc>
              <a:buNone/>
            </a:pPr>
            <a:r>
              <a:rPr lang="en-AU" sz="900" b="1" dirty="0">
                <a:solidFill>
                  <a:srgbClr val="FFFFFF"/>
                </a:solidFill>
              </a:rPr>
              <a:t>Preparation for the outage:</a:t>
            </a:r>
          </a:p>
          <a:p>
            <a:pPr marL="0" indent="0">
              <a:lnSpc>
                <a:spcPct val="90000"/>
              </a:lnSpc>
              <a:buNone/>
            </a:pPr>
            <a:r>
              <a:rPr lang="en-AU" sz="900" dirty="0">
                <a:solidFill>
                  <a:srgbClr val="FFFFFF"/>
                </a:solidFill>
              </a:rPr>
              <a:t>Some suggested measures to mitigate impacts of the outage:</a:t>
            </a:r>
          </a:p>
          <a:p>
            <a:pPr lvl="0">
              <a:lnSpc>
                <a:spcPct val="90000"/>
              </a:lnSpc>
            </a:pPr>
            <a:r>
              <a:rPr lang="en-AU" sz="900" dirty="0">
                <a:solidFill>
                  <a:srgbClr val="FFFFFF"/>
                </a:solidFill>
              </a:rPr>
              <a:t>Unplug or switch off appliances or sensitive electronic equipment include water pumps and three phase motors associated with AC units and lifts. </a:t>
            </a:r>
          </a:p>
          <a:p>
            <a:pPr lvl="0">
              <a:lnSpc>
                <a:spcPct val="90000"/>
              </a:lnSpc>
            </a:pPr>
            <a:r>
              <a:rPr lang="en-AU" sz="900" dirty="0">
                <a:solidFill>
                  <a:srgbClr val="FFFFFF"/>
                </a:solidFill>
              </a:rPr>
              <a:t>Ensure mobile devices are fully charged. </a:t>
            </a:r>
          </a:p>
          <a:p>
            <a:pPr lvl="0">
              <a:lnSpc>
                <a:spcPct val="90000"/>
              </a:lnSpc>
            </a:pPr>
            <a:r>
              <a:rPr lang="en-AU" sz="900" dirty="0">
                <a:solidFill>
                  <a:srgbClr val="FFFFFF"/>
                </a:solidFill>
              </a:rPr>
              <a:t>Make sure that alarms operate correctly without mains power. </a:t>
            </a:r>
          </a:p>
          <a:p>
            <a:pPr lvl="0">
              <a:lnSpc>
                <a:spcPct val="90000"/>
              </a:lnSpc>
            </a:pPr>
            <a:r>
              <a:rPr lang="en-AU" sz="900" dirty="0">
                <a:solidFill>
                  <a:srgbClr val="FFFFFF"/>
                </a:solidFill>
              </a:rPr>
              <a:t>Avoid opening fridges or freezers during the interruption. </a:t>
            </a:r>
          </a:p>
          <a:p>
            <a:pPr lvl="0">
              <a:lnSpc>
                <a:spcPct val="90000"/>
              </a:lnSpc>
            </a:pPr>
            <a:r>
              <a:rPr lang="en-AU" sz="900" dirty="0">
                <a:solidFill>
                  <a:srgbClr val="FFFFFF"/>
                </a:solidFill>
              </a:rPr>
              <a:t>You do not need to switch off or adjust any solar installation. </a:t>
            </a:r>
          </a:p>
          <a:p>
            <a:pPr>
              <a:lnSpc>
                <a:spcPct val="90000"/>
              </a:lnSpc>
            </a:pPr>
            <a:endParaRPr lang="en-US" sz="900" dirty="0">
              <a:solidFill>
                <a:srgbClr val="FFFFFF"/>
              </a:solidFill>
            </a:endParaRPr>
          </a:p>
        </p:txBody>
      </p:sp>
      <p:pic>
        <p:nvPicPr>
          <p:cNvPr id="8" name="Picture 7" descr="Graphical user interface, text&#10;&#10;Description automatically generated">
            <a:extLst>
              <a:ext uri="{FF2B5EF4-FFF2-40B4-BE49-F238E27FC236}">
                <a16:creationId xmlns:a16="http://schemas.microsoft.com/office/drawing/2014/main" id="{B1611497-22CC-FD46-A964-C87E396E0B05}"/>
              </a:ext>
            </a:extLst>
          </p:cNvPr>
          <p:cNvPicPr/>
          <p:nvPr/>
        </p:nvPicPr>
        <p:blipFill>
          <a:blip r:embed="rId2">
            <a:extLst>
              <a:ext uri="{28A0092B-C50C-407E-A947-70E740481C1C}">
                <a14:useLocalDpi xmlns:a14="http://schemas.microsoft.com/office/drawing/2010/main" val="0"/>
              </a:ext>
            </a:extLst>
          </a:blip>
          <a:stretch>
            <a:fillRect/>
          </a:stretch>
        </p:blipFill>
        <p:spPr>
          <a:xfrm>
            <a:off x="6979762" y="844733"/>
            <a:ext cx="4349949" cy="5210640"/>
          </a:xfrm>
          <a:prstGeom prst="rect">
            <a:avLst/>
          </a:prstGeom>
        </p:spPr>
      </p:pic>
    </p:spTree>
    <p:extLst>
      <p:ext uri="{BB962C8B-B14F-4D97-AF65-F5344CB8AC3E}">
        <p14:creationId xmlns:p14="http://schemas.microsoft.com/office/powerpoint/2010/main" val="112027220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5F4C2-2E9D-6D41-A40C-47A20E96CEEC}"/>
              </a:ext>
            </a:extLst>
          </p:cNvPr>
          <p:cNvSpPr>
            <a:spLocks noGrp="1"/>
          </p:cNvSpPr>
          <p:nvPr>
            <p:ph type="title"/>
          </p:nvPr>
        </p:nvSpPr>
        <p:spPr>
          <a:xfrm>
            <a:off x="581192" y="702156"/>
            <a:ext cx="6806895" cy="1013800"/>
          </a:xfrm>
        </p:spPr>
        <p:txBody>
          <a:bodyPr/>
          <a:lstStyle/>
          <a:p>
            <a:r>
              <a:rPr lang="en-US" dirty="0"/>
              <a:t>Agenda Item 6: Site / Construction + Traffic Management</a:t>
            </a:r>
          </a:p>
        </p:txBody>
      </p:sp>
      <p:sp>
        <p:nvSpPr>
          <p:cNvPr id="3" name="Content Placeholder 2">
            <a:extLst>
              <a:ext uri="{FF2B5EF4-FFF2-40B4-BE49-F238E27FC236}">
                <a16:creationId xmlns:a16="http://schemas.microsoft.com/office/drawing/2014/main" id="{8E46B07B-BBF7-B942-9382-32C8D41F505E}"/>
              </a:ext>
            </a:extLst>
          </p:cNvPr>
          <p:cNvSpPr>
            <a:spLocks noGrp="1"/>
          </p:cNvSpPr>
          <p:nvPr>
            <p:ph idx="1"/>
          </p:nvPr>
        </p:nvSpPr>
        <p:spPr>
          <a:xfrm>
            <a:off x="581192" y="2180496"/>
            <a:ext cx="5660582" cy="3678303"/>
          </a:xfrm>
        </p:spPr>
        <p:txBody>
          <a:bodyPr/>
          <a:lstStyle/>
          <a:p>
            <a:r>
              <a:rPr lang="en-US" dirty="0"/>
              <a:t>We are currently in the last week of load out following completion of demolition of existing buildings. </a:t>
            </a:r>
          </a:p>
          <a:p>
            <a:r>
              <a:rPr lang="en-US" dirty="0"/>
              <a:t>We are running 2 x 35T machines and trucks and approximately trucks loading materials out of the site. </a:t>
            </a:r>
          </a:p>
          <a:p>
            <a:r>
              <a:rPr lang="en-US" dirty="0"/>
              <a:t>We have brought on an additional extra traffic controller down near the Café, where we have identified a bottleneck to help control the traffic. </a:t>
            </a:r>
          </a:p>
          <a:p>
            <a:pPr marL="0" indent="0">
              <a:buNone/>
            </a:pPr>
            <a:endParaRPr lang="en-US" dirty="0"/>
          </a:p>
        </p:txBody>
      </p:sp>
      <p:pic>
        <p:nvPicPr>
          <p:cNvPr id="8" name="Picture 7">
            <a:extLst>
              <a:ext uri="{FF2B5EF4-FFF2-40B4-BE49-F238E27FC236}">
                <a16:creationId xmlns:a16="http://schemas.microsoft.com/office/drawing/2014/main" id="{517BC4E6-9830-7343-B843-01342EA330B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388087" y="557005"/>
            <a:ext cx="4568687" cy="6300995"/>
          </a:xfrm>
          <a:prstGeom prst="rect">
            <a:avLst/>
          </a:prstGeom>
          <a:noFill/>
        </p:spPr>
      </p:pic>
    </p:spTree>
    <p:extLst>
      <p:ext uri="{BB962C8B-B14F-4D97-AF65-F5344CB8AC3E}">
        <p14:creationId xmlns:p14="http://schemas.microsoft.com/office/powerpoint/2010/main" val="345184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79A26B8-6C4E-452B-ADD3-ED324A7AB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CCF6B1F-52E5-3F44-BD35-48DBE526C60B}"/>
              </a:ext>
            </a:extLst>
          </p:cNvPr>
          <p:cNvSpPr>
            <a:spLocks noGrp="1"/>
          </p:cNvSpPr>
          <p:nvPr>
            <p:ph type="title"/>
          </p:nvPr>
        </p:nvSpPr>
        <p:spPr>
          <a:xfrm>
            <a:off x="6494721" y="960723"/>
            <a:ext cx="4968489" cy="1013800"/>
          </a:xfrm>
        </p:spPr>
        <p:txBody>
          <a:bodyPr>
            <a:normAutofit/>
          </a:bodyPr>
          <a:lstStyle/>
          <a:p>
            <a:r>
              <a:rPr lang="en-US">
                <a:solidFill>
                  <a:schemeClr val="tx2"/>
                </a:solidFill>
              </a:rPr>
              <a:t>Agenda Item 7: Sewer Diversion</a:t>
            </a:r>
          </a:p>
        </p:txBody>
      </p:sp>
      <p:sp>
        <p:nvSpPr>
          <p:cNvPr id="24" name="Rectangle 23">
            <a:extLst>
              <a:ext uri="{FF2B5EF4-FFF2-40B4-BE49-F238E27FC236}">
                <a16:creationId xmlns:a16="http://schemas.microsoft.com/office/drawing/2014/main" id="{D03E4FEE-2E6A-44AB-B6BA-C1AD0CD6D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560581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0817EB59-13B3-43DA-9B91-A7CC174A6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4318" y="457200"/>
            <a:ext cx="5600007"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9B4167E1-E2B0-4192-8DA2-6967DDFF87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560996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5" name="Picture 4" descr="Diagram, engineering drawing&#10;&#10;Description automatically generated">
            <a:extLst>
              <a:ext uri="{FF2B5EF4-FFF2-40B4-BE49-F238E27FC236}">
                <a16:creationId xmlns:a16="http://schemas.microsoft.com/office/drawing/2014/main" id="{1BA5CFC6-1DDE-654A-B14E-31D637E0F01E}"/>
              </a:ext>
            </a:extLst>
          </p:cNvPr>
          <p:cNvPicPr>
            <a:picLocks noChangeAspect="1"/>
          </p:cNvPicPr>
          <p:nvPr/>
        </p:nvPicPr>
        <p:blipFill>
          <a:blip r:embed="rId2"/>
          <a:stretch>
            <a:fillRect/>
          </a:stretch>
        </p:blipFill>
        <p:spPr>
          <a:xfrm>
            <a:off x="910114" y="1497909"/>
            <a:ext cx="4674492" cy="3844768"/>
          </a:xfrm>
          <a:prstGeom prst="rect">
            <a:avLst/>
          </a:prstGeom>
        </p:spPr>
      </p:pic>
      <p:sp>
        <p:nvSpPr>
          <p:cNvPr id="3" name="Content Placeholder 2">
            <a:extLst>
              <a:ext uri="{FF2B5EF4-FFF2-40B4-BE49-F238E27FC236}">
                <a16:creationId xmlns:a16="http://schemas.microsoft.com/office/drawing/2014/main" id="{131D611E-C89A-9242-B612-541EBCAADDDB}"/>
              </a:ext>
            </a:extLst>
          </p:cNvPr>
          <p:cNvSpPr>
            <a:spLocks noGrp="1"/>
          </p:cNvSpPr>
          <p:nvPr>
            <p:ph idx="1"/>
          </p:nvPr>
        </p:nvSpPr>
        <p:spPr>
          <a:xfrm>
            <a:off x="6334665" y="2575835"/>
            <a:ext cx="4947221" cy="3650344"/>
          </a:xfrm>
        </p:spPr>
        <p:txBody>
          <a:bodyPr>
            <a:normAutofit fontScale="92500" lnSpcReduction="10000"/>
          </a:bodyPr>
          <a:lstStyle/>
          <a:p>
            <a:r>
              <a:rPr lang="en-US" dirty="0"/>
              <a:t>Existing Sewer Line:</a:t>
            </a:r>
          </a:p>
          <a:p>
            <a:pPr lvl="1"/>
            <a:r>
              <a:rPr lang="en-US" dirty="0"/>
              <a:t>The existing sewer line which services 145 Kurraba Road, which used to connect to 147 Kurraba Road, needs to be diverted from its current path to allow the excavation of our site (see image). </a:t>
            </a:r>
          </a:p>
          <a:p>
            <a:pPr lvl="1"/>
            <a:r>
              <a:rPr lang="en-US" dirty="0"/>
              <a:t>This trench for the new sewer line will run parallel to the northern boundary of our site, down to the Western Boundary and re-connect to the current sewer line, which then services 145a Kurraba Road. </a:t>
            </a:r>
          </a:p>
          <a:p>
            <a:r>
              <a:rPr lang="en-US" dirty="0"/>
              <a:t>Is there any impact?</a:t>
            </a:r>
          </a:p>
          <a:p>
            <a:pPr lvl="1"/>
            <a:r>
              <a:rPr lang="en-US" dirty="0"/>
              <a:t>Once we have trenched the new line, and installed the pipe ready for connection, the team will quickly connect the new line to the existing line without impact to adjoining properties serviced by the line. </a:t>
            </a:r>
          </a:p>
          <a:p>
            <a:pPr lvl="1"/>
            <a:endParaRPr lang="en-US" dirty="0"/>
          </a:p>
          <a:p>
            <a:pPr lvl="1"/>
            <a:endParaRPr lang="en-US" dirty="0"/>
          </a:p>
          <a:p>
            <a:pPr marL="324000" lvl="1" indent="0">
              <a:buNone/>
            </a:pPr>
            <a:endParaRPr lang="en-US" dirty="0"/>
          </a:p>
        </p:txBody>
      </p:sp>
    </p:spTree>
    <p:extLst>
      <p:ext uri="{BB962C8B-B14F-4D97-AF65-F5344CB8AC3E}">
        <p14:creationId xmlns:p14="http://schemas.microsoft.com/office/powerpoint/2010/main" val="174660149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B4C00-C8D3-3342-A432-9C82665B5538}"/>
              </a:ext>
            </a:extLst>
          </p:cNvPr>
          <p:cNvSpPr>
            <a:spLocks noGrp="1"/>
          </p:cNvSpPr>
          <p:nvPr>
            <p:ph type="title"/>
          </p:nvPr>
        </p:nvSpPr>
        <p:spPr/>
        <p:txBody>
          <a:bodyPr/>
          <a:lstStyle/>
          <a:p>
            <a:r>
              <a:rPr lang="en-US" dirty="0"/>
              <a:t>Agenda Item 8: Excavation</a:t>
            </a:r>
          </a:p>
        </p:txBody>
      </p:sp>
      <p:sp>
        <p:nvSpPr>
          <p:cNvPr id="3" name="Content Placeholder 2">
            <a:extLst>
              <a:ext uri="{FF2B5EF4-FFF2-40B4-BE49-F238E27FC236}">
                <a16:creationId xmlns:a16="http://schemas.microsoft.com/office/drawing/2014/main" id="{D4C93B6A-B7BF-6D46-8B5C-0E4AD261240F}"/>
              </a:ext>
            </a:extLst>
          </p:cNvPr>
          <p:cNvSpPr>
            <a:spLocks noGrp="1"/>
          </p:cNvSpPr>
          <p:nvPr>
            <p:ph idx="1"/>
          </p:nvPr>
        </p:nvSpPr>
        <p:spPr/>
        <p:txBody>
          <a:bodyPr/>
          <a:lstStyle/>
          <a:p>
            <a:pPr marL="0" indent="0">
              <a:buNone/>
            </a:pPr>
            <a:r>
              <a:rPr lang="en-US" dirty="0"/>
              <a:t>We are planning excavation at Kurraba Point to commence in the coming two weeks. </a:t>
            </a:r>
          </a:p>
          <a:p>
            <a:r>
              <a:rPr lang="en-US" b="1" dirty="0"/>
              <a:t>Step 1: </a:t>
            </a:r>
            <a:r>
              <a:rPr lang="en-US" dirty="0"/>
              <a:t>Saw-cutting machine will arrive on site tomorrow, which will begin to prepare the boundary at 145 Kurraba Road for piers. </a:t>
            </a:r>
          </a:p>
          <a:p>
            <a:r>
              <a:rPr lang="en-US" b="1" dirty="0"/>
              <a:t>Step 2: </a:t>
            </a:r>
            <a:r>
              <a:rPr lang="en-US" dirty="0"/>
              <a:t>Piling Rig arriving on Monday.</a:t>
            </a:r>
          </a:p>
          <a:p>
            <a:pPr lvl="1"/>
            <a:r>
              <a:rPr lang="en-US" dirty="0"/>
              <a:t> We will begin the excavation stage by drilling the piers, pouring the concrete and forming + pouring the capping beam. </a:t>
            </a:r>
          </a:p>
          <a:p>
            <a:r>
              <a:rPr lang="en-US" b="1" dirty="0"/>
              <a:t>Step 3: </a:t>
            </a:r>
            <a:r>
              <a:rPr lang="en-US" dirty="0"/>
              <a:t>Whilst the piers and capping beam cure, we will begin excavating in the middle of the job and taking rock out of the site. </a:t>
            </a:r>
          </a:p>
        </p:txBody>
      </p:sp>
    </p:spTree>
    <p:extLst>
      <p:ext uri="{BB962C8B-B14F-4D97-AF65-F5344CB8AC3E}">
        <p14:creationId xmlns:p14="http://schemas.microsoft.com/office/powerpoint/2010/main" val="1150841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345C-1D19-D343-BC98-54E756F3F59D}"/>
              </a:ext>
            </a:extLst>
          </p:cNvPr>
          <p:cNvSpPr>
            <a:spLocks noGrp="1"/>
          </p:cNvSpPr>
          <p:nvPr>
            <p:ph type="title"/>
          </p:nvPr>
        </p:nvSpPr>
        <p:spPr/>
        <p:txBody>
          <a:bodyPr/>
          <a:lstStyle/>
          <a:p>
            <a:r>
              <a:rPr lang="en-US" dirty="0"/>
              <a:t>Agenda Item 9: Notification of Next Meeting</a:t>
            </a:r>
          </a:p>
        </p:txBody>
      </p:sp>
      <p:sp>
        <p:nvSpPr>
          <p:cNvPr id="3" name="Content Placeholder 2">
            <a:extLst>
              <a:ext uri="{FF2B5EF4-FFF2-40B4-BE49-F238E27FC236}">
                <a16:creationId xmlns:a16="http://schemas.microsoft.com/office/drawing/2014/main" id="{6D50F5E7-44B3-AA4E-B6A1-D1946DDC7343}"/>
              </a:ext>
            </a:extLst>
          </p:cNvPr>
          <p:cNvSpPr>
            <a:spLocks noGrp="1"/>
          </p:cNvSpPr>
          <p:nvPr>
            <p:ph idx="1"/>
          </p:nvPr>
        </p:nvSpPr>
        <p:spPr/>
        <p:txBody>
          <a:bodyPr/>
          <a:lstStyle/>
          <a:p>
            <a:r>
              <a:rPr lang="en-US" dirty="0"/>
              <a:t>The next meeting is scheduled to occur here on the 3</a:t>
            </a:r>
            <a:r>
              <a:rPr lang="en-US" baseline="30000" dirty="0"/>
              <a:t>rd</a:t>
            </a:r>
            <a:r>
              <a:rPr lang="en-US" dirty="0"/>
              <a:t> of December 2020 at 7:00pm.</a:t>
            </a:r>
          </a:p>
        </p:txBody>
      </p:sp>
    </p:spTree>
    <p:extLst>
      <p:ext uri="{BB962C8B-B14F-4D97-AF65-F5344CB8AC3E}">
        <p14:creationId xmlns:p14="http://schemas.microsoft.com/office/powerpoint/2010/main" val="3259580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7ECB5-87D3-B84B-92B6-E6FE84943A71}"/>
              </a:ext>
            </a:extLst>
          </p:cNvPr>
          <p:cNvSpPr>
            <a:spLocks noGrp="1"/>
          </p:cNvSpPr>
          <p:nvPr>
            <p:ph type="ctrTitle"/>
          </p:nvPr>
        </p:nvSpPr>
        <p:spPr/>
        <p:txBody>
          <a:bodyPr/>
          <a:lstStyle/>
          <a:p>
            <a:r>
              <a:rPr lang="en-US" dirty="0"/>
              <a:t>Kurraba Residences – Construction Committee </a:t>
            </a:r>
          </a:p>
        </p:txBody>
      </p:sp>
      <p:sp>
        <p:nvSpPr>
          <p:cNvPr id="3" name="Subtitle 2">
            <a:extLst>
              <a:ext uri="{FF2B5EF4-FFF2-40B4-BE49-F238E27FC236}">
                <a16:creationId xmlns:a16="http://schemas.microsoft.com/office/drawing/2014/main" id="{2196D328-B749-F744-9697-58EBE617D094}"/>
              </a:ext>
            </a:extLst>
          </p:cNvPr>
          <p:cNvSpPr>
            <a:spLocks noGrp="1"/>
          </p:cNvSpPr>
          <p:nvPr>
            <p:ph type="subTitle" idx="1"/>
          </p:nvPr>
        </p:nvSpPr>
        <p:spPr/>
        <p:txBody>
          <a:bodyPr/>
          <a:lstStyle/>
          <a:p>
            <a:r>
              <a:rPr lang="en-US" dirty="0"/>
              <a:t>Meeting No. 2 – 08.10.20</a:t>
            </a:r>
          </a:p>
        </p:txBody>
      </p:sp>
      <p:pic>
        <p:nvPicPr>
          <p:cNvPr id="4" name="Picture Placeholder 13">
            <a:extLst>
              <a:ext uri="{FF2B5EF4-FFF2-40B4-BE49-F238E27FC236}">
                <a16:creationId xmlns:a16="http://schemas.microsoft.com/office/drawing/2014/main" id="{B3475DC7-2755-1B47-A161-AA0D8B893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265" y="3655428"/>
            <a:ext cx="2182141" cy="2182141"/>
          </a:xfrm>
          <a:prstGeom prst="rect">
            <a:avLst/>
          </a:prstGeom>
          <a:ln w="12700">
            <a:miter lim="400000"/>
          </a:ln>
          <a:extLst>
            <a:ext uri="{C572A759-6A51-4108-AA02-DFA0A04FC94B}">
              <ma14:wrappingTextBoxFlag xmlns="" xmlns:ma14="http://schemas.microsoft.com/office/mac/drawingml/2011/main" val="1"/>
            </a:ext>
          </a:extLst>
        </p:spPr>
      </p:pic>
    </p:spTree>
    <p:extLst>
      <p:ext uri="{BB962C8B-B14F-4D97-AF65-F5344CB8AC3E}">
        <p14:creationId xmlns:p14="http://schemas.microsoft.com/office/powerpoint/2010/main" val="1880641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EFAFE3-A865-4148-9764-FF829F0BDBB2}"/>
              </a:ext>
            </a:extLst>
          </p:cNvPr>
          <p:cNvSpPr>
            <a:spLocks noGrp="1"/>
          </p:cNvSpPr>
          <p:nvPr>
            <p:ph type="title"/>
          </p:nvPr>
        </p:nvSpPr>
        <p:spPr>
          <a:xfrm>
            <a:off x="959157" y="1113764"/>
            <a:ext cx="3269749" cy="4624327"/>
          </a:xfrm>
        </p:spPr>
        <p:txBody>
          <a:bodyPr anchor="ctr">
            <a:normAutofit/>
          </a:bodyPr>
          <a:lstStyle/>
          <a:p>
            <a:r>
              <a:rPr lang="en-US" sz="3200" dirty="0">
                <a:solidFill>
                  <a:srgbClr val="FFFFFF"/>
                </a:solidFill>
              </a:rPr>
              <a:t>Meeting No. 2 – General Agenda</a:t>
            </a:r>
          </a:p>
        </p:txBody>
      </p:sp>
      <p:sp>
        <p:nvSpPr>
          <p:cNvPr id="3" name="Content Placeholder 2">
            <a:extLst>
              <a:ext uri="{FF2B5EF4-FFF2-40B4-BE49-F238E27FC236}">
                <a16:creationId xmlns:a16="http://schemas.microsoft.com/office/drawing/2014/main" id="{29CBA70D-5019-0246-8393-F903E8824481}"/>
              </a:ext>
            </a:extLst>
          </p:cNvPr>
          <p:cNvSpPr>
            <a:spLocks noGrp="1"/>
          </p:cNvSpPr>
          <p:nvPr>
            <p:ph idx="1"/>
          </p:nvPr>
        </p:nvSpPr>
        <p:spPr>
          <a:xfrm>
            <a:off x="5155905" y="1113764"/>
            <a:ext cx="6108179" cy="4624327"/>
          </a:xfrm>
        </p:spPr>
        <p:txBody>
          <a:bodyPr anchor="ctr">
            <a:normAutofit fontScale="85000" lnSpcReduction="20000"/>
          </a:bodyPr>
          <a:lstStyle/>
          <a:p>
            <a:pPr marL="0" indent="0">
              <a:buNone/>
            </a:pPr>
            <a:r>
              <a:rPr lang="en-AU" b="1" dirty="0"/>
              <a:t>Agenda Items: </a:t>
            </a:r>
          </a:p>
          <a:p>
            <a:r>
              <a:rPr lang="en-AU" dirty="0"/>
              <a:t>1: Site Update</a:t>
            </a:r>
          </a:p>
          <a:p>
            <a:r>
              <a:rPr lang="en-AU" dirty="0"/>
              <a:t>2: Monitoring – George from Acoustic Logic</a:t>
            </a:r>
          </a:p>
          <a:p>
            <a:r>
              <a:rPr lang="en-AU" dirty="0"/>
              <a:t>3: Machine/Plant Delivery</a:t>
            </a:r>
          </a:p>
          <a:p>
            <a:r>
              <a:rPr lang="en-AU" dirty="0"/>
              <a:t>4: Programme Update</a:t>
            </a:r>
          </a:p>
          <a:p>
            <a:r>
              <a:rPr lang="en-AU" dirty="0"/>
              <a:t>5: Ausgrid Outage</a:t>
            </a:r>
          </a:p>
          <a:p>
            <a:r>
              <a:rPr lang="en-AU" dirty="0"/>
              <a:t>6: Site / Construction + Traffic Management</a:t>
            </a:r>
          </a:p>
          <a:p>
            <a:r>
              <a:rPr lang="en-AU" dirty="0"/>
              <a:t>7: Sewer Diversion</a:t>
            </a:r>
          </a:p>
          <a:p>
            <a:r>
              <a:rPr lang="en-AU" dirty="0"/>
              <a:t>8: Excavation</a:t>
            </a:r>
          </a:p>
          <a:p>
            <a:r>
              <a:rPr lang="en-AU" dirty="0"/>
              <a:t>9: Discussion / Community Questions</a:t>
            </a:r>
          </a:p>
          <a:p>
            <a:r>
              <a:rPr lang="en-AU" dirty="0"/>
              <a:t>10: Notification of Next Meeting</a:t>
            </a:r>
          </a:p>
          <a:p>
            <a:endParaRPr lang="en-AU" dirty="0"/>
          </a:p>
          <a:p>
            <a:pPr marL="0" indent="0">
              <a:buNone/>
            </a:pPr>
            <a:r>
              <a:rPr lang="en-AU" b="1" dirty="0"/>
              <a:t>Note: </a:t>
            </a:r>
          </a:p>
          <a:p>
            <a:r>
              <a:rPr lang="en-AU" b="1" dirty="0"/>
              <a:t>Please hold all questions to the end of the presentation</a:t>
            </a:r>
          </a:p>
          <a:p>
            <a:r>
              <a:rPr lang="en-AU" b="1" dirty="0"/>
              <a:t>We have 1hr only for this session </a:t>
            </a:r>
          </a:p>
        </p:txBody>
      </p:sp>
    </p:spTree>
    <p:extLst>
      <p:ext uri="{BB962C8B-B14F-4D97-AF65-F5344CB8AC3E}">
        <p14:creationId xmlns:p14="http://schemas.microsoft.com/office/powerpoint/2010/main" val="3675549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79A26B8-6C4E-452B-ADD3-ED324A7AB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B4167E1-E2B0-4192-8DA2-6967DDFF87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560996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62EFAFE3-A865-4148-9764-FF829F0BDBB2}"/>
              </a:ext>
            </a:extLst>
          </p:cNvPr>
          <p:cNvSpPr>
            <a:spLocks noGrp="1"/>
          </p:cNvSpPr>
          <p:nvPr>
            <p:ph type="title"/>
          </p:nvPr>
        </p:nvSpPr>
        <p:spPr>
          <a:xfrm>
            <a:off x="762121" y="960723"/>
            <a:ext cx="4968489" cy="1013800"/>
          </a:xfrm>
        </p:spPr>
        <p:txBody>
          <a:bodyPr>
            <a:normAutofit/>
          </a:bodyPr>
          <a:lstStyle/>
          <a:p>
            <a:r>
              <a:rPr lang="en-US">
                <a:solidFill>
                  <a:srgbClr val="FFFFFF"/>
                </a:solidFill>
              </a:rPr>
              <a:t>Agenda 1: Site Update</a:t>
            </a:r>
          </a:p>
        </p:txBody>
      </p:sp>
      <p:sp>
        <p:nvSpPr>
          <p:cNvPr id="14" name="Rectangle 13">
            <a:extLst>
              <a:ext uri="{FF2B5EF4-FFF2-40B4-BE49-F238E27FC236}">
                <a16:creationId xmlns:a16="http://schemas.microsoft.com/office/drawing/2014/main" id="{D03E4FEE-2E6A-44AB-B6BA-C1AD0CD6D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560581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0817EB59-13B3-43DA-9B91-A7CC174A6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4318" y="457200"/>
            <a:ext cx="5600007"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29CBA70D-5019-0246-8393-F903E8824481}"/>
              </a:ext>
            </a:extLst>
          </p:cNvPr>
          <p:cNvSpPr>
            <a:spLocks noGrp="1"/>
          </p:cNvSpPr>
          <p:nvPr>
            <p:ph idx="1"/>
          </p:nvPr>
        </p:nvSpPr>
        <p:spPr>
          <a:xfrm>
            <a:off x="783387" y="2254102"/>
            <a:ext cx="4947221" cy="3650344"/>
          </a:xfrm>
        </p:spPr>
        <p:txBody>
          <a:bodyPr>
            <a:normAutofit fontScale="92500" lnSpcReduction="10000"/>
          </a:bodyPr>
          <a:lstStyle/>
          <a:p>
            <a:pPr>
              <a:lnSpc>
                <a:spcPct val="90000"/>
              </a:lnSpc>
            </a:pPr>
            <a:r>
              <a:rPr lang="en-US" sz="1700" dirty="0">
                <a:solidFill>
                  <a:srgbClr val="FFFFFF"/>
                </a:solidFill>
              </a:rPr>
              <a:t>Status:</a:t>
            </a:r>
          </a:p>
          <a:p>
            <a:pPr lvl="1">
              <a:lnSpc>
                <a:spcPct val="90000"/>
              </a:lnSpc>
            </a:pPr>
            <a:r>
              <a:rPr lang="en-US" sz="1700" dirty="0">
                <a:solidFill>
                  <a:srgbClr val="FFFFFF"/>
                </a:solidFill>
              </a:rPr>
              <a:t>The demolition of the existing structures on site is complete. </a:t>
            </a:r>
          </a:p>
          <a:p>
            <a:pPr lvl="1">
              <a:lnSpc>
                <a:spcPct val="90000"/>
              </a:lnSpc>
            </a:pPr>
            <a:r>
              <a:rPr lang="en-US" sz="1700" dirty="0">
                <a:solidFill>
                  <a:srgbClr val="FFFFFF"/>
                </a:solidFill>
              </a:rPr>
              <a:t>We are currently in the last week of demolition material load out, involving sorting the material and removal from site. </a:t>
            </a:r>
          </a:p>
          <a:p>
            <a:pPr lvl="1">
              <a:lnSpc>
                <a:spcPct val="90000"/>
              </a:lnSpc>
            </a:pPr>
            <a:r>
              <a:rPr lang="en-US" sz="1700" dirty="0">
                <a:solidFill>
                  <a:srgbClr val="FFFFFF"/>
                </a:solidFill>
              </a:rPr>
              <a:t>Ausgrid enabling works have been complete, ready for the outage and power pole removal  booked for the 20</a:t>
            </a:r>
            <a:r>
              <a:rPr lang="en-US" sz="1700" baseline="30000" dirty="0">
                <a:solidFill>
                  <a:srgbClr val="FFFFFF"/>
                </a:solidFill>
              </a:rPr>
              <a:t>th</a:t>
            </a:r>
            <a:r>
              <a:rPr lang="en-US" sz="1700" dirty="0">
                <a:solidFill>
                  <a:srgbClr val="FFFFFF"/>
                </a:solidFill>
              </a:rPr>
              <a:t> October. </a:t>
            </a:r>
          </a:p>
          <a:p>
            <a:pPr>
              <a:lnSpc>
                <a:spcPct val="90000"/>
              </a:lnSpc>
            </a:pPr>
            <a:r>
              <a:rPr lang="en-US" sz="1700" dirty="0">
                <a:solidFill>
                  <a:srgbClr val="FFFFFF"/>
                </a:solidFill>
              </a:rPr>
              <a:t>Forecast:</a:t>
            </a:r>
          </a:p>
          <a:p>
            <a:pPr lvl="1">
              <a:lnSpc>
                <a:spcPct val="90000"/>
              </a:lnSpc>
            </a:pPr>
            <a:r>
              <a:rPr lang="en-US" sz="1700" dirty="0">
                <a:solidFill>
                  <a:srgbClr val="FFFFFF"/>
                </a:solidFill>
              </a:rPr>
              <a:t>The Piling rig is being delivered to site next Monday the 12</a:t>
            </a:r>
            <a:r>
              <a:rPr lang="en-US" sz="1700" baseline="30000" dirty="0">
                <a:solidFill>
                  <a:srgbClr val="FFFFFF"/>
                </a:solidFill>
              </a:rPr>
              <a:t>th</a:t>
            </a:r>
            <a:r>
              <a:rPr lang="en-US" sz="1700" dirty="0">
                <a:solidFill>
                  <a:srgbClr val="FFFFFF"/>
                </a:solidFill>
              </a:rPr>
              <a:t>. </a:t>
            </a:r>
          </a:p>
          <a:p>
            <a:pPr lvl="1">
              <a:lnSpc>
                <a:spcPct val="90000"/>
              </a:lnSpc>
            </a:pPr>
            <a:r>
              <a:rPr lang="en-US" sz="1700" dirty="0">
                <a:solidFill>
                  <a:srgbClr val="FFFFFF"/>
                </a:solidFill>
              </a:rPr>
              <a:t>Piling works will commence next week, with initial excavation following behind. </a:t>
            </a:r>
          </a:p>
        </p:txBody>
      </p:sp>
      <p:pic>
        <p:nvPicPr>
          <p:cNvPr id="5" name="Picture 4" descr="A picture containing outdoor, sheep, building, rock&#10;&#10;Description automatically generated">
            <a:extLst>
              <a:ext uri="{FF2B5EF4-FFF2-40B4-BE49-F238E27FC236}">
                <a16:creationId xmlns:a16="http://schemas.microsoft.com/office/drawing/2014/main" id="{37D7959E-602A-A54E-A371-0DCC5159B64D}"/>
              </a:ext>
            </a:extLst>
          </p:cNvPr>
          <p:cNvPicPr>
            <a:picLocks noChangeAspect="1"/>
          </p:cNvPicPr>
          <p:nvPr/>
        </p:nvPicPr>
        <p:blipFill>
          <a:blip r:embed="rId2"/>
          <a:stretch>
            <a:fillRect/>
          </a:stretch>
        </p:blipFill>
        <p:spPr>
          <a:xfrm>
            <a:off x="7251117" y="843473"/>
            <a:ext cx="3386408" cy="2539806"/>
          </a:xfrm>
          <a:prstGeom prst="rect">
            <a:avLst/>
          </a:prstGeom>
        </p:spPr>
      </p:pic>
      <p:pic>
        <p:nvPicPr>
          <p:cNvPr id="8" name="Picture 7" descr="A pile of dirt in front of a building&#10;&#10;Description automatically generated">
            <a:extLst>
              <a:ext uri="{FF2B5EF4-FFF2-40B4-BE49-F238E27FC236}">
                <a16:creationId xmlns:a16="http://schemas.microsoft.com/office/drawing/2014/main" id="{30857B4E-B278-B748-BB3E-24829C49F376}"/>
              </a:ext>
            </a:extLst>
          </p:cNvPr>
          <p:cNvPicPr>
            <a:picLocks noChangeAspect="1"/>
          </p:cNvPicPr>
          <p:nvPr/>
        </p:nvPicPr>
        <p:blipFill>
          <a:blip r:embed="rId3"/>
          <a:stretch>
            <a:fillRect/>
          </a:stretch>
        </p:blipFill>
        <p:spPr>
          <a:xfrm>
            <a:off x="7273256" y="3474722"/>
            <a:ext cx="3386408" cy="2539806"/>
          </a:xfrm>
          <a:prstGeom prst="rect">
            <a:avLst/>
          </a:prstGeom>
        </p:spPr>
      </p:pic>
    </p:spTree>
    <p:extLst>
      <p:ext uri="{BB962C8B-B14F-4D97-AF65-F5344CB8AC3E}">
        <p14:creationId xmlns:p14="http://schemas.microsoft.com/office/powerpoint/2010/main" val="641980243"/>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AA9F65-94B8-41A5-A7FF-23D2CFB11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Rectangle 8">
            <a:extLst>
              <a:ext uri="{FF2B5EF4-FFF2-40B4-BE49-F238E27FC236}">
                <a16:creationId xmlns:a16="http://schemas.microsoft.com/office/drawing/2014/main" id="{7E8B0F8E-3F6C-4541-B9C1-774D80A088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 name="Rectangle 10">
            <a:extLst>
              <a:ext uri="{FF2B5EF4-FFF2-40B4-BE49-F238E27FC236}">
                <a16:creationId xmlns:a16="http://schemas.microsoft.com/office/drawing/2014/main" id="{7A45F5BC-32D1-41CD-B270-C46F18CA1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CE57EE13-72B0-4FFA-ACE1-EBDE89340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DEA81853-BCE1-4B7C-922E-A502B7B5F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4A53F3F5-328C-4AC3-B3C4-6A9D4C3D37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531BDFBB-CED3-9249-88A9-76F0CDA7B8E7}"/>
              </a:ext>
            </a:extLst>
          </p:cNvPr>
          <p:cNvSpPr>
            <a:spLocks noGrp="1"/>
          </p:cNvSpPr>
          <p:nvPr>
            <p:ph type="title"/>
          </p:nvPr>
        </p:nvSpPr>
        <p:spPr>
          <a:xfrm>
            <a:off x="4241830" y="863695"/>
            <a:ext cx="7498617" cy="4947169"/>
          </a:xfrm>
        </p:spPr>
        <p:txBody>
          <a:bodyPr vert="horz" lIns="91440" tIns="45720" rIns="91440" bIns="45720" rtlCol="0" anchor="ctr">
            <a:normAutofit/>
          </a:bodyPr>
          <a:lstStyle/>
          <a:p>
            <a:r>
              <a:rPr lang="en-US" sz="4000" dirty="0">
                <a:solidFill>
                  <a:srgbClr val="FFFFFF"/>
                </a:solidFill>
              </a:rPr>
              <a:t>Agenda Item : Monitoring – George (Acoustic logic)</a:t>
            </a:r>
          </a:p>
        </p:txBody>
      </p:sp>
      <p:sp>
        <p:nvSpPr>
          <p:cNvPr id="19" name="Rectangle 18">
            <a:extLst>
              <a:ext uri="{FF2B5EF4-FFF2-40B4-BE49-F238E27FC236}">
                <a16:creationId xmlns:a16="http://schemas.microsoft.com/office/drawing/2014/main" id="{B38C0B53-F62B-4C6C-948D-0F3A70C42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644729"/>
            <a:ext cx="3703320" cy="57458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0">
            <a:extLst>
              <a:ext uri="{FF2B5EF4-FFF2-40B4-BE49-F238E27FC236}">
                <a16:creationId xmlns:a16="http://schemas.microsoft.com/office/drawing/2014/main" id="{60ECACBD-42EC-44A4-B0DE-2DEDB73E13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2">
            <a:extLst>
              <a:ext uri="{FF2B5EF4-FFF2-40B4-BE49-F238E27FC236}">
                <a16:creationId xmlns:a16="http://schemas.microsoft.com/office/drawing/2014/main" id="{9BBB5757-5277-4AC5-8E2C-46B13387BC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3643"/>
            <a:ext cx="7503637" cy="9499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9857932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0" name="Content Placeholder 9">
            <a:extLst>
              <a:ext uri="{FF2B5EF4-FFF2-40B4-BE49-F238E27FC236}">
                <a16:creationId xmlns:a16="http://schemas.microsoft.com/office/drawing/2014/main" id="{C5A6487C-72A4-45BA-96F4-62895BC4A609}"/>
              </a:ext>
            </a:extLst>
          </p:cNvPr>
          <p:cNvSpPr>
            <a:spLocks noGrp="1"/>
          </p:cNvSpPr>
          <p:nvPr>
            <p:ph idx="1"/>
          </p:nvPr>
        </p:nvSpPr>
        <p:spPr>
          <a:xfrm>
            <a:off x="1412546" y="1529239"/>
            <a:ext cx="9854894" cy="3634486"/>
          </a:xfrm>
        </p:spPr>
        <p:txBody>
          <a:bodyPr>
            <a:normAutofit lnSpcReduction="10000"/>
          </a:bodyPr>
          <a:lstStyle/>
          <a:p>
            <a:r>
              <a:rPr lang="en-US" dirty="0"/>
              <a:t>Monitoring Reports 1 &amp; 2 have been issued this morning to committee members. </a:t>
            </a:r>
          </a:p>
          <a:p>
            <a:r>
              <a:rPr lang="en-US" dirty="0"/>
              <a:t>Conclusions:</a:t>
            </a:r>
          </a:p>
          <a:p>
            <a:pPr lvl="1"/>
            <a:r>
              <a:rPr lang="en-US" dirty="0"/>
              <a:t>Vibration &amp; Dust Monitoring</a:t>
            </a:r>
          </a:p>
          <a:p>
            <a:pPr lvl="2"/>
            <a:r>
              <a:rPr lang="en-US" dirty="0"/>
              <a:t>Vibration &amp; Dust Monitoring has recorded no exceedances to thresholds, except 3 x false readings in the first two weeks which occurred upon contact with the vibration monitor. </a:t>
            </a:r>
          </a:p>
          <a:p>
            <a:pPr lvl="1"/>
            <a:r>
              <a:rPr lang="en-US" dirty="0"/>
              <a:t>Noise Monitoring: </a:t>
            </a:r>
          </a:p>
          <a:p>
            <a:pPr lvl="2"/>
            <a:r>
              <a:rPr lang="en-US" dirty="0"/>
              <a:t>Majority of monitoring indicates readings below ‘highly noise affected.” We have recorded a small number of exceeding readings; however this is normal and expected in the sites residential zone with receivers in close proximity to one another. </a:t>
            </a:r>
          </a:p>
          <a:p>
            <a:pPr lvl="2"/>
            <a:r>
              <a:rPr lang="en-US" dirty="0"/>
              <a:t>These readings were intermittent, and not sustained events. These are generally caused by specific events, </a:t>
            </a:r>
            <a:r>
              <a:rPr lang="en-US" dirty="0" err="1"/>
              <a:t>ie</a:t>
            </a:r>
            <a:r>
              <a:rPr lang="en-US" dirty="0"/>
              <a:t>. Rock saw, chain saw for short periods. </a:t>
            </a:r>
          </a:p>
          <a:p>
            <a:pPr lvl="2"/>
            <a:r>
              <a:rPr lang="en-US" dirty="0"/>
              <a:t>The respite periods maintained under the consent conditions are implemented to mitigate noise impacts. </a:t>
            </a:r>
          </a:p>
        </p:txBody>
      </p:sp>
      <p:sp>
        <p:nvSpPr>
          <p:cNvPr id="8" name="Title 1">
            <a:extLst>
              <a:ext uri="{FF2B5EF4-FFF2-40B4-BE49-F238E27FC236}">
                <a16:creationId xmlns:a16="http://schemas.microsoft.com/office/drawing/2014/main" id="{4BFE4949-629F-3346-9644-1D698DADEDB8}"/>
              </a:ext>
            </a:extLst>
          </p:cNvPr>
          <p:cNvSpPr>
            <a:spLocks noGrp="1"/>
          </p:cNvSpPr>
          <p:nvPr>
            <p:ph type="title"/>
          </p:nvPr>
        </p:nvSpPr>
        <p:spPr>
          <a:xfrm>
            <a:off x="559106" y="446453"/>
            <a:ext cx="7498617" cy="1072039"/>
          </a:xfrm>
        </p:spPr>
        <p:txBody>
          <a:bodyPr vert="horz" lIns="91440" tIns="45720" rIns="91440" bIns="45720" rtlCol="0" anchor="ctr">
            <a:normAutofit/>
          </a:bodyPr>
          <a:lstStyle/>
          <a:p>
            <a:r>
              <a:rPr lang="en-US" sz="4000" dirty="0">
                <a:solidFill>
                  <a:schemeClr val="tx1"/>
                </a:solidFill>
              </a:rPr>
              <a:t>Monitoring Reports 1 &amp; 2</a:t>
            </a:r>
          </a:p>
        </p:txBody>
      </p:sp>
    </p:spTree>
    <p:extLst>
      <p:ext uri="{BB962C8B-B14F-4D97-AF65-F5344CB8AC3E}">
        <p14:creationId xmlns:p14="http://schemas.microsoft.com/office/powerpoint/2010/main" val="1724627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636F6DB7-CF8D-494A-82F6-13B58DCA98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0B7E5194-6E82-4A44-99C3-FE7D87F34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 name="Title 1">
            <a:extLst>
              <a:ext uri="{FF2B5EF4-FFF2-40B4-BE49-F238E27FC236}">
                <a16:creationId xmlns:a16="http://schemas.microsoft.com/office/drawing/2014/main" id="{600956C7-73E4-DC46-BE20-3D429A476997}"/>
              </a:ext>
            </a:extLst>
          </p:cNvPr>
          <p:cNvSpPr>
            <a:spLocks noGrp="1"/>
          </p:cNvSpPr>
          <p:nvPr>
            <p:ph type="title"/>
          </p:nvPr>
        </p:nvSpPr>
        <p:spPr>
          <a:xfrm>
            <a:off x="764110" y="826346"/>
            <a:ext cx="3171905" cy="1013800"/>
          </a:xfrm>
        </p:spPr>
        <p:txBody>
          <a:bodyPr vert="horz" lIns="91440" tIns="45720" rIns="91440" bIns="45720" rtlCol="0">
            <a:normAutofit fontScale="90000"/>
          </a:bodyPr>
          <a:lstStyle/>
          <a:p>
            <a:r>
              <a:rPr lang="en-US" sz="2400" dirty="0">
                <a:solidFill>
                  <a:srgbClr val="FFFFFF"/>
                </a:solidFill>
              </a:rPr>
              <a:t>On-site Rock Removal Vibration Test</a:t>
            </a:r>
          </a:p>
        </p:txBody>
      </p:sp>
      <p:grpSp>
        <p:nvGrpSpPr>
          <p:cNvPr id="55" name="Group 54">
            <a:extLst>
              <a:ext uri="{FF2B5EF4-FFF2-40B4-BE49-F238E27FC236}">
                <a16:creationId xmlns:a16="http://schemas.microsoft.com/office/drawing/2014/main" id="{49FCC1E1-84D3-494D-A0A0-286AFA1C301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56" name="Rectangle 55">
              <a:extLst>
                <a:ext uri="{FF2B5EF4-FFF2-40B4-BE49-F238E27FC236}">
                  <a16:creationId xmlns:a16="http://schemas.microsoft.com/office/drawing/2014/main" id="{96E09E90-FF79-402E-AF01-97A279BEA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7" name="Rectangle 56">
              <a:extLst>
                <a:ext uri="{FF2B5EF4-FFF2-40B4-BE49-F238E27FC236}">
                  <a16:creationId xmlns:a16="http://schemas.microsoft.com/office/drawing/2014/main" id="{EC6946F8-4B9B-4C51-9F51-2DB377392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8" name="Rectangle 57">
              <a:extLst>
                <a:ext uri="{FF2B5EF4-FFF2-40B4-BE49-F238E27FC236}">
                  <a16:creationId xmlns:a16="http://schemas.microsoft.com/office/drawing/2014/main" id="{7B3D2B3D-A285-438C-A344-AED3E46A07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4" name="Content Placeholder 3">
            <a:extLst>
              <a:ext uri="{FF2B5EF4-FFF2-40B4-BE49-F238E27FC236}">
                <a16:creationId xmlns:a16="http://schemas.microsoft.com/office/drawing/2014/main" id="{194D1648-5A0F-0F44-B07B-1053596B505F}"/>
              </a:ext>
            </a:extLst>
          </p:cNvPr>
          <p:cNvSpPr>
            <a:spLocks noGrp="1"/>
          </p:cNvSpPr>
          <p:nvPr>
            <p:ph idx="1"/>
          </p:nvPr>
        </p:nvSpPr>
        <p:spPr>
          <a:xfrm>
            <a:off x="764110" y="2052084"/>
            <a:ext cx="3033249" cy="3856229"/>
          </a:xfrm>
        </p:spPr>
        <p:txBody>
          <a:bodyPr anchor="t">
            <a:normAutofit fontScale="92500" lnSpcReduction="20000"/>
          </a:bodyPr>
          <a:lstStyle/>
          <a:p>
            <a:pPr>
              <a:lnSpc>
                <a:spcPct val="90000"/>
              </a:lnSpc>
              <a:buClr>
                <a:srgbClr val="6896CD"/>
              </a:buClr>
            </a:pPr>
            <a:r>
              <a:rPr lang="en-US" sz="1500" dirty="0">
                <a:solidFill>
                  <a:srgbClr val="FFFFFF"/>
                </a:solidFill>
              </a:rPr>
              <a:t>07.10.20:  3mm/s Bottom Edge Threshold</a:t>
            </a:r>
          </a:p>
          <a:p>
            <a:pPr lvl="1">
              <a:lnSpc>
                <a:spcPct val="90000"/>
              </a:lnSpc>
              <a:buClr>
                <a:srgbClr val="6896CD"/>
              </a:buClr>
            </a:pPr>
            <a:r>
              <a:rPr lang="en-US" sz="1500" dirty="0">
                <a:solidFill>
                  <a:srgbClr val="FFFFFF"/>
                </a:solidFill>
              </a:rPr>
              <a:t>We have undertaken an on-site test for rock removal yesterday to indicate expected impacts of excavation for noise &amp; vibration in sensitive areas. </a:t>
            </a:r>
          </a:p>
          <a:p>
            <a:pPr lvl="1">
              <a:lnSpc>
                <a:spcPct val="90000"/>
              </a:lnSpc>
              <a:buClr>
                <a:srgbClr val="6896CD"/>
              </a:buClr>
            </a:pPr>
            <a:r>
              <a:rPr lang="en-US" sz="1500" dirty="0">
                <a:solidFill>
                  <a:srgbClr val="FFFFFF"/>
                </a:solidFill>
              </a:rPr>
              <a:t>This data is the extracted vibration data to coincide with the rock removal (video on next slide). This test was undertaken in the most sensitive part of site (surface level rock removal – 145 Kurraba Road Northern Boundary).</a:t>
            </a:r>
          </a:p>
          <a:p>
            <a:pPr lvl="1">
              <a:lnSpc>
                <a:spcPct val="90000"/>
              </a:lnSpc>
              <a:buClr>
                <a:srgbClr val="6896CD"/>
              </a:buClr>
            </a:pPr>
            <a:r>
              <a:rPr lang="en-US" sz="1500" dirty="0">
                <a:solidFill>
                  <a:srgbClr val="FFFFFF"/>
                </a:solidFill>
              </a:rPr>
              <a:t>As you can see, the tree removal right next to the sensor had a greater reading than the rock test. </a:t>
            </a:r>
          </a:p>
        </p:txBody>
      </p:sp>
      <p:pic>
        <p:nvPicPr>
          <p:cNvPr id="9" name="Picture 8" descr="Chart, scatter chart&#10;&#10;Description automatically generated">
            <a:extLst>
              <a:ext uri="{FF2B5EF4-FFF2-40B4-BE49-F238E27FC236}">
                <a16:creationId xmlns:a16="http://schemas.microsoft.com/office/drawing/2014/main" id="{0CE71EA3-2F48-E64E-A934-16D432AE959B}"/>
              </a:ext>
            </a:extLst>
          </p:cNvPr>
          <p:cNvPicPr>
            <a:picLocks noChangeAspect="1"/>
          </p:cNvPicPr>
          <p:nvPr/>
        </p:nvPicPr>
        <p:blipFill>
          <a:blip r:embed="rId2"/>
          <a:stretch>
            <a:fillRect/>
          </a:stretch>
        </p:blipFill>
        <p:spPr>
          <a:xfrm>
            <a:off x="4257748" y="922068"/>
            <a:ext cx="7739994" cy="5081967"/>
          </a:xfrm>
          <a:prstGeom prst="rect">
            <a:avLst/>
          </a:prstGeom>
        </p:spPr>
      </p:pic>
      <p:sp>
        <p:nvSpPr>
          <p:cNvPr id="10" name="TextBox 9">
            <a:extLst>
              <a:ext uri="{FF2B5EF4-FFF2-40B4-BE49-F238E27FC236}">
                <a16:creationId xmlns:a16="http://schemas.microsoft.com/office/drawing/2014/main" id="{62AA1A0D-D53F-7644-A2BD-6CC85E533877}"/>
              </a:ext>
            </a:extLst>
          </p:cNvPr>
          <p:cNvSpPr txBox="1"/>
          <p:nvPr/>
        </p:nvSpPr>
        <p:spPr>
          <a:xfrm>
            <a:off x="8696738" y="1331843"/>
            <a:ext cx="636105" cy="508303"/>
          </a:xfrm>
          <a:prstGeom prst="rect">
            <a:avLst/>
          </a:prstGeom>
          <a:noFill/>
          <a:ln>
            <a:solidFill>
              <a:srgbClr val="FF0000"/>
            </a:solidFill>
          </a:ln>
        </p:spPr>
        <p:txBody>
          <a:bodyPr wrap="square" rtlCol="0">
            <a:spAutoFit/>
          </a:bodyPr>
          <a:lstStyle/>
          <a:p>
            <a:endParaRPr lang="en-US" dirty="0"/>
          </a:p>
        </p:txBody>
      </p:sp>
      <p:sp>
        <p:nvSpPr>
          <p:cNvPr id="29" name="TextBox 28">
            <a:extLst>
              <a:ext uri="{FF2B5EF4-FFF2-40B4-BE49-F238E27FC236}">
                <a16:creationId xmlns:a16="http://schemas.microsoft.com/office/drawing/2014/main" id="{3585BE9F-2736-5D44-B608-11D2B29580A0}"/>
              </a:ext>
            </a:extLst>
          </p:cNvPr>
          <p:cNvSpPr txBox="1"/>
          <p:nvPr/>
        </p:nvSpPr>
        <p:spPr>
          <a:xfrm>
            <a:off x="9107556" y="3726046"/>
            <a:ext cx="636105" cy="508303"/>
          </a:xfrm>
          <a:prstGeom prst="rect">
            <a:avLst/>
          </a:prstGeom>
          <a:noFill/>
          <a:ln>
            <a:solidFill>
              <a:srgbClr val="FF0000"/>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793B27DF-6598-BF4B-8F76-B63BB7646B81}"/>
              </a:ext>
            </a:extLst>
          </p:cNvPr>
          <p:cNvSpPr txBox="1"/>
          <p:nvPr/>
        </p:nvSpPr>
        <p:spPr>
          <a:xfrm>
            <a:off x="9440737" y="1516980"/>
            <a:ext cx="1480931" cy="646331"/>
          </a:xfrm>
          <a:prstGeom prst="rect">
            <a:avLst/>
          </a:prstGeom>
          <a:noFill/>
        </p:spPr>
        <p:txBody>
          <a:bodyPr wrap="square" rtlCol="0">
            <a:spAutoFit/>
          </a:bodyPr>
          <a:lstStyle/>
          <a:p>
            <a:r>
              <a:rPr lang="en-US" dirty="0">
                <a:solidFill>
                  <a:schemeClr val="bg1"/>
                </a:solidFill>
              </a:rPr>
              <a:t>Tree Removal</a:t>
            </a:r>
          </a:p>
          <a:p>
            <a:endParaRPr lang="en-US" dirty="0"/>
          </a:p>
        </p:txBody>
      </p:sp>
      <p:sp>
        <p:nvSpPr>
          <p:cNvPr id="30" name="TextBox 29">
            <a:extLst>
              <a:ext uri="{FF2B5EF4-FFF2-40B4-BE49-F238E27FC236}">
                <a16:creationId xmlns:a16="http://schemas.microsoft.com/office/drawing/2014/main" id="{44DEBC36-DCF1-A34A-94C4-5D1D43CC8937}"/>
              </a:ext>
            </a:extLst>
          </p:cNvPr>
          <p:cNvSpPr txBox="1"/>
          <p:nvPr/>
        </p:nvSpPr>
        <p:spPr>
          <a:xfrm>
            <a:off x="9743661" y="3926234"/>
            <a:ext cx="1480931" cy="646331"/>
          </a:xfrm>
          <a:prstGeom prst="rect">
            <a:avLst/>
          </a:prstGeom>
          <a:noFill/>
        </p:spPr>
        <p:txBody>
          <a:bodyPr wrap="square" rtlCol="0">
            <a:spAutoFit/>
          </a:bodyPr>
          <a:lstStyle/>
          <a:p>
            <a:r>
              <a:rPr lang="en-US" dirty="0">
                <a:solidFill>
                  <a:schemeClr val="bg1"/>
                </a:solidFill>
              </a:rPr>
              <a:t>Rock Test</a:t>
            </a:r>
          </a:p>
          <a:p>
            <a:endParaRPr lang="en-US" dirty="0"/>
          </a:p>
        </p:txBody>
      </p:sp>
    </p:spTree>
    <p:extLst>
      <p:ext uri="{BB962C8B-B14F-4D97-AF65-F5344CB8AC3E}">
        <p14:creationId xmlns:p14="http://schemas.microsoft.com/office/powerpoint/2010/main" val="1118041165"/>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879A26B8-6C4E-452B-ADD3-ED324A7AB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9B4167E1-E2B0-4192-8DA2-6967DDFF87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560996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 name="Title 1">
            <a:extLst>
              <a:ext uri="{FF2B5EF4-FFF2-40B4-BE49-F238E27FC236}">
                <a16:creationId xmlns:a16="http://schemas.microsoft.com/office/drawing/2014/main" id="{54CA3EC6-1009-2B43-A5CE-1418CE453939}"/>
              </a:ext>
            </a:extLst>
          </p:cNvPr>
          <p:cNvSpPr>
            <a:spLocks noGrp="1"/>
          </p:cNvSpPr>
          <p:nvPr>
            <p:ph type="title"/>
          </p:nvPr>
        </p:nvSpPr>
        <p:spPr>
          <a:xfrm>
            <a:off x="762121" y="960723"/>
            <a:ext cx="4968489" cy="1013800"/>
          </a:xfrm>
        </p:spPr>
        <p:txBody>
          <a:bodyPr vert="horz" lIns="91440" tIns="45720" rIns="91440" bIns="45720" rtlCol="0">
            <a:normAutofit/>
          </a:bodyPr>
          <a:lstStyle/>
          <a:p>
            <a:r>
              <a:rPr lang="en-US">
                <a:solidFill>
                  <a:srgbClr val="FFFFFF"/>
                </a:solidFill>
              </a:rPr>
              <a:t>Rock Excavation Video</a:t>
            </a:r>
          </a:p>
        </p:txBody>
      </p:sp>
      <p:sp>
        <p:nvSpPr>
          <p:cNvPr id="37" name="Rectangle 36">
            <a:extLst>
              <a:ext uri="{FF2B5EF4-FFF2-40B4-BE49-F238E27FC236}">
                <a16:creationId xmlns:a16="http://schemas.microsoft.com/office/drawing/2014/main" id="{D03E4FEE-2E6A-44AB-B6BA-C1AD0CD6D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560581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38">
            <a:extLst>
              <a:ext uri="{FF2B5EF4-FFF2-40B4-BE49-F238E27FC236}">
                <a16:creationId xmlns:a16="http://schemas.microsoft.com/office/drawing/2014/main" id="{0817EB59-13B3-43DA-9B91-A7CC174A60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44318" y="457200"/>
            <a:ext cx="5600007"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4" name="Content Placeholder 3">
            <a:extLst>
              <a:ext uri="{FF2B5EF4-FFF2-40B4-BE49-F238E27FC236}">
                <a16:creationId xmlns:a16="http://schemas.microsoft.com/office/drawing/2014/main" id="{FA8C0AC8-CCD9-AA44-8AB5-025E47B65C48}"/>
              </a:ext>
            </a:extLst>
          </p:cNvPr>
          <p:cNvSpPr>
            <a:spLocks noGrp="1"/>
          </p:cNvSpPr>
          <p:nvPr>
            <p:ph idx="1"/>
          </p:nvPr>
        </p:nvSpPr>
        <p:spPr>
          <a:xfrm>
            <a:off x="783387" y="2254102"/>
            <a:ext cx="4947221" cy="3650344"/>
          </a:xfrm>
        </p:spPr>
        <p:txBody>
          <a:bodyPr>
            <a:normAutofit/>
          </a:bodyPr>
          <a:lstStyle/>
          <a:p>
            <a:r>
              <a:rPr lang="en-US" dirty="0">
                <a:solidFill>
                  <a:srgbClr val="FFFFFF"/>
                </a:solidFill>
              </a:rPr>
              <a:t>The results from this test are very re-assuring ahead of the excavation period. We did not have an exceedance of more than 0.9mm/s in the most sensitive point of excavation. This sensitivity is decreased as the excavation level gets deeper – as there is more rock to absorb vibrations before reaching the adjoining structures.</a:t>
            </a:r>
          </a:p>
        </p:txBody>
      </p:sp>
      <p:sp>
        <p:nvSpPr>
          <p:cNvPr id="9" name="TextBox 8">
            <a:extLst>
              <a:ext uri="{FF2B5EF4-FFF2-40B4-BE49-F238E27FC236}">
                <a16:creationId xmlns:a16="http://schemas.microsoft.com/office/drawing/2014/main" id="{8F335BBA-0C05-B542-8FD1-84EAECD8BF4B}"/>
              </a:ext>
            </a:extLst>
          </p:cNvPr>
          <p:cNvSpPr txBox="1"/>
          <p:nvPr/>
        </p:nvSpPr>
        <p:spPr>
          <a:xfrm>
            <a:off x="6625673" y="1613050"/>
            <a:ext cx="5118652" cy="1200329"/>
          </a:xfrm>
          <a:prstGeom prst="rect">
            <a:avLst/>
          </a:prstGeom>
          <a:noFill/>
        </p:spPr>
        <p:txBody>
          <a:bodyPr wrap="square" rtlCol="0">
            <a:spAutoFit/>
          </a:bodyPr>
          <a:lstStyle/>
          <a:p>
            <a:pPr marL="342900" indent="-342900">
              <a:buAutoNum type="arabicPeriod"/>
            </a:pPr>
            <a:r>
              <a:rPr lang="en-US" dirty="0">
                <a:solidFill>
                  <a:srgbClr val="0070C0"/>
                </a:solidFill>
                <a:hlinkClick r:id="rId2">
                  <a:extLst>
                    <a:ext uri="{A12FA001-AC4F-418D-AE19-62706E023703}">
                      <ahyp:hlinkClr xmlns:ahyp="http://schemas.microsoft.com/office/drawing/2018/hyperlinkcolor" val="tx"/>
                    </a:ext>
                  </a:extLst>
                </a:hlinkClick>
              </a:rPr>
              <a:t>https://www.youtube.com/watch?v=ONFgdo17L24</a:t>
            </a:r>
            <a:endParaRPr lang="en-US" dirty="0">
              <a:solidFill>
                <a:srgbClr val="0070C0"/>
              </a:solidFill>
            </a:endParaRPr>
          </a:p>
          <a:p>
            <a:pPr marL="342900" indent="-342900">
              <a:buAutoNum type="arabicPeriod"/>
            </a:pPr>
            <a:r>
              <a:rPr lang="en-US" dirty="0">
                <a:solidFill>
                  <a:srgbClr val="0070C0"/>
                </a:solidFill>
                <a:hlinkClick r:id="rId3">
                  <a:extLst>
                    <a:ext uri="{A12FA001-AC4F-418D-AE19-62706E023703}">
                      <ahyp:hlinkClr xmlns:ahyp="http://schemas.microsoft.com/office/drawing/2018/hyperlinkcolor" val="tx"/>
                    </a:ext>
                  </a:extLst>
                </a:hlinkClick>
              </a:rPr>
              <a:t>https://www.youtube.com/watch?v=k-XXshfXyO0</a:t>
            </a:r>
            <a:r>
              <a:rPr lang="en-US" dirty="0">
                <a:solidFill>
                  <a:srgbClr val="0070C0"/>
                </a:solidFill>
              </a:rPr>
              <a:t> </a:t>
            </a:r>
          </a:p>
        </p:txBody>
      </p:sp>
      <p:sp>
        <p:nvSpPr>
          <p:cNvPr id="10" name="TextBox 9">
            <a:extLst>
              <a:ext uri="{FF2B5EF4-FFF2-40B4-BE49-F238E27FC236}">
                <a16:creationId xmlns:a16="http://schemas.microsoft.com/office/drawing/2014/main" id="{7C3BE760-0AF9-4E42-86C7-511C1CDB06C5}"/>
              </a:ext>
            </a:extLst>
          </p:cNvPr>
          <p:cNvSpPr txBox="1"/>
          <p:nvPr/>
        </p:nvSpPr>
        <p:spPr>
          <a:xfrm>
            <a:off x="6625673" y="1098291"/>
            <a:ext cx="1273105" cy="369332"/>
          </a:xfrm>
          <a:prstGeom prst="rect">
            <a:avLst/>
          </a:prstGeom>
          <a:noFill/>
        </p:spPr>
        <p:txBody>
          <a:bodyPr wrap="none" rtlCol="0">
            <a:spAutoFit/>
          </a:bodyPr>
          <a:lstStyle/>
          <a:p>
            <a:r>
              <a:rPr lang="en-US" dirty="0">
                <a:solidFill>
                  <a:schemeClr val="bg1"/>
                </a:solidFill>
              </a:rPr>
              <a:t>Video Links</a:t>
            </a:r>
          </a:p>
        </p:txBody>
      </p:sp>
    </p:spTree>
    <p:extLst>
      <p:ext uri="{BB962C8B-B14F-4D97-AF65-F5344CB8AC3E}">
        <p14:creationId xmlns:p14="http://schemas.microsoft.com/office/powerpoint/2010/main" val="3111685242"/>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7" name="Title 1">
            <a:extLst>
              <a:ext uri="{FF2B5EF4-FFF2-40B4-BE49-F238E27FC236}">
                <a16:creationId xmlns:a16="http://schemas.microsoft.com/office/drawing/2014/main" id="{29AAC943-C3FE-6C4F-8FB8-435EB72605E4}"/>
              </a:ext>
            </a:extLst>
          </p:cNvPr>
          <p:cNvSpPr>
            <a:spLocks noGrp="1"/>
          </p:cNvSpPr>
          <p:nvPr>
            <p:ph type="title"/>
          </p:nvPr>
        </p:nvSpPr>
        <p:spPr>
          <a:xfrm>
            <a:off x="2178694" y="2807562"/>
            <a:ext cx="7498617" cy="1072039"/>
          </a:xfrm>
        </p:spPr>
        <p:txBody>
          <a:bodyPr vert="horz" lIns="91440" tIns="45720" rIns="91440" bIns="45720" rtlCol="0" anchor="ctr">
            <a:normAutofit fontScale="90000"/>
          </a:bodyPr>
          <a:lstStyle/>
          <a:p>
            <a:r>
              <a:rPr lang="en-US" sz="4000" dirty="0">
                <a:solidFill>
                  <a:schemeClr val="tx1"/>
                </a:solidFill>
              </a:rPr>
              <a:t>Questions for George ? – Acoustic Logic</a:t>
            </a:r>
          </a:p>
        </p:txBody>
      </p:sp>
    </p:spTree>
    <p:extLst>
      <p:ext uri="{BB962C8B-B14F-4D97-AF65-F5344CB8AC3E}">
        <p14:creationId xmlns:p14="http://schemas.microsoft.com/office/powerpoint/2010/main" val="1808259724"/>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1285</Words>
  <Application>Microsoft Macintosh PowerPoint</Application>
  <PresentationFormat>Widescreen</PresentationFormat>
  <Paragraphs>105</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Gill Sans MT</vt:lpstr>
      <vt:lpstr>Lato</vt:lpstr>
      <vt:lpstr>Lato Bold</vt:lpstr>
      <vt:lpstr>PT Sans</vt:lpstr>
      <vt:lpstr>Wingdings 2</vt:lpstr>
      <vt:lpstr>Dividend</vt:lpstr>
      <vt:lpstr>PowerPoint Presentation</vt:lpstr>
      <vt:lpstr>Kurraba Residences – Construction Committee </vt:lpstr>
      <vt:lpstr>Meeting No. 2 – General Agenda</vt:lpstr>
      <vt:lpstr>Agenda 1: Site Update</vt:lpstr>
      <vt:lpstr>Agenda Item : Monitoring – George (Acoustic logic)</vt:lpstr>
      <vt:lpstr>Monitoring Reports 1 &amp; 2</vt:lpstr>
      <vt:lpstr>On-site Rock Removal Vibration Test</vt:lpstr>
      <vt:lpstr>Rock Excavation Video</vt:lpstr>
      <vt:lpstr>Questions for George ? – Acoustic Logic</vt:lpstr>
      <vt:lpstr>Agenda Item 3: Machine / Plant Delivery</vt:lpstr>
      <vt:lpstr>Agenda Item 4: General Construction Programme / Forecast – Tracking 2 weeks ahead</vt:lpstr>
      <vt:lpstr>AGENDA Item 5: Ausgrid Outage</vt:lpstr>
      <vt:lpstr>Outage affected Areas</vt:lpstr>
      <vt:lpstr>On-site Team &amp; preparation</vt:lpstr>
      <vt:lpstr>Agenda Item 6: Site / Construction + Traffic Management</vt:lpstr>
      <vt:lpstr>Agenda Item 7: Sewer Diversion</vt:lpstr>
      <vt:lpstr>Agenda Item 8: Excavation</vt:lpstr>
      <vt:lpstr>Agenda Item 9: Notification of Next Meeting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Thirdi Office</dc:creator>
  <cp:lastModifiedBy>Thirdi Office</cp:lastModifiedBy>
  <cp:revision>1</cp:revision>
  <dcterms:created xsi:type="dcterms:W3CDTF">2020-10-08T04:40:00Z</dcterms:created>
  <dcterms:modified xsi:type="dcterms:W3CDTF">2020-10-08T04:40:52Z</dcterms:modified>
</cp:coreProperties>
</file>